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66" r:id="rId4"/>
    <p:sldId id="267" r:id="rId5"/>
    <p:sldId id="273" r:id="rId6"/>
    <p:sldId id="272" r:id="rId7"/>
    <p:sldId id="268" r:id="rId8"/>
    <p:sldId id="294" r:id="rId9"/>
    <p:sldId id="282" r:id="rId10"/>
    <p:sldId id="269" r:id="rId11"/>
    <p:sldId id="270" r:id="rId12"/>
    <p:sldId id="274" r:id="rId13"/>
    <p:sldId id="275" r:id="rId14"/>
    <p:sldId id="284" r:id="rId15"/>
    <p:sldId id="271" r:id="rId16"/>
    <p:sldId id="286" r:id="rId17"/>
    <p:sldId id="326" r:id="rId18"/>
    <p:sldId id="348" r:id="rId19"/>
    <p:sldId id="28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288" r:id="rId31"/>
    <p:sldId id="293" r:id="rId32"/>
    <p:sldId id="291" r:id="rId33"/>
    <p:sldId id="295" r:id="rId34"/>
    <p:sldId id="296" r:id="rId35"/>
    <p:sldId id="297" r:id="rId36"/>
    <p:sldId id="304" r:id="rId37"/>
    <p:sldId id="299" r:id="rId38"/>
    <p:sldId id="300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289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9" r:id="rId61"/>
    <p:sldId id="290" r:id="rId62"/>
    <p:sldId id="312" r:id="rId63"/>
    <p:sldId id="313" r:id="rId64"/>
    <p:sldId id="314" r:id="rId65"/>
    <p:sldId id="320" r:id="rId66"/>
    <p:sldId id="315" r:id="rId67"/>
    <p:sldId id="316" r:id="rId68"/>
    <p:sldId id="317" r:id="rId69"/>
    <p:sldId id="321" r:id="rId70"/>
    <p:sldId id="322" r:id="rId71"/>
    <p:sldId id="323" r:id="rId72"/>
    <p:sldId id="324" r:id="rId73"/>
    <p:sldId id="325" r:id="rId74"/>
    <p:sldId id="285" r:id="rId75"/>
    <p:sldId id="276" r:id="rId76"/>
    <p:sldId id="277" r:id="rId77"/>
    <p:sldId id="278" r:id="rId78"/>
    <p:sldId id="281" r:id="rId79"/>
    <p:sldId id="280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/>
    <p:restoredTop sz="96327"/>
  </p:normalViewPr>
  <p:slideViewPr>
    <p:cSldViewPr snapToGrid="0">
      <p:cViewPr varScale="1">
        <p:scale>
          <a:sx n="82" d="100"/>
          <a:sy n="82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8B031-3460-18EB-EBAD-F2C8DAFD5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364360-098D-CCF8-53AC-FB9647D9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F4C3A-31B2-33D2-7818-476B45BA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17933-69D7-9F09-A7DB-D0660E46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8A41A-A702-9FDB-EB25-B354A653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17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0981A-2534-D36F-BB0F-8E54DC1A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517A-D202-BC7E-B81E-C5AA91D38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EC656-AA29-92B9-85EA-A17E99BA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3CE3-4F3C-28EA-1025-65EF4C3B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5F943-2A6E-23C1-1E13-0B4D1EE8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31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E9B0CD-7996-A752-1937-3344DB171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751C7-D69D-8E70-D325-CDB54F8A4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7C2A6-6D6F-BBBC-F1C4-BEDB49D0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4ABD8-C5A5-0C74-4C14-DB1A5A0B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EA843-4174-EF17-266E-A71A47EF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132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7E64D-0562-9EB9-8504-DF7F89D5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58718-308F-BDEE-7D40-C0156B2A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7C70F-EBCC-8568-621F-99FE361E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B39D5-0260-0AD8-BE68-7F09E8A2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6ADB7-604F-62CB-C1FD-A49CAF14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8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665E7-2957-6B3B-0B1D-182AF885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EBDEDD-E029-AEB1-B194-CEAFAD8A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0BF97-6890-2F9F-DAB6-50466108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FD894-B5B7-C9D1-5873-93868442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746E97-8C92-E2CD-46AE-61D01C35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849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81F4-A54F-832F-D61D-0DC3F066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4E039-7E5D-9BAD-DFF2-37438F10A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F99006-9D4E-B388-DD98-20FA9E90D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81EA8B-94A6-CAFC-0F67-75AA51CB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2035A-DBED-A07F-C95D-77B6B6AE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18A92-D0EC-6917-D464-A17F2699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22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1701E-EE8D-66B7-ED24-DC1DBD0A6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8A04A-0522-62C9-932E-4C024E2BB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7E57A-2D25-96AB-CD2D-42C396870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6D6A2A-C1BC-4FA5-B9A7-BBF380DFB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6D3E36-2CB4-C452-4478-D347F68A3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182295-C492-8B2A-CCBF-000A63E0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DD71D1-29B2-D0FB-ECB6-5DCAE9C5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24DBD1-A5D5-5DE3-2D0C-39EBBB49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984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78684-81E5-3664-59F7-42BD8CAE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BB665-7A8A-A9DB-C8C8-12E2B7F0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E4B6F2-6B41-5AE9-EB1F-465D72F8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F3EED-DB24-552B-820F-422FCF24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90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7042B3-5F9E-F240-BE35-8A8E7E9F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AAAE10-6C0B-AC66-6B5B-250511E2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D1326-0A90-CC9C-3A6B-D2BF9133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555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86548-4787-910D-58C1-CB9E7671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FB64A-26E7-145D-B9D9-F5EF2068A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A6CF9-ACBC-3669-5B66-F52AFF844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9D694-2E11-3B9B-B27D-5CD4147D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34678A-3217-3AC3-3490-052FEF48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939EA2-16C3-9754-118A-A6CB3A56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770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EEC3-1442-CBF9-D99A-15CFFA29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E30F27-8BF0-44B1-F0A9-89D11B584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E878D-4E22-FC3F-11C4-F4F33F1D1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935D28-CD60-B3FF-5662-80FA9919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ADC95D-EEA0-0989-EEE3-58910148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2F433-3514-448A-86EC-A196DF3D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33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2D251E-C727-2299-296D-A662A8F8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81456-B6F7-8C8A-399E-89AB0FC8D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F12D3-6D01-5CEB-E685-C09890F9B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B97C8-3CA6-054D-B4EA-153B041D8842}" type="datetimeFigureOut">
              <a:rPr kumimoji="1" lang="ko-KR" altLang="en-US" smtClean="0"/>
              <a:t>2023-12-13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5D29E-7ACE-E938-5DD7-4F7412066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25497-07DA-A20B-815C-FB625291A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1424-E448-CB44-A6CE-6EF3FCD31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59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1F5CD-4B27-4F2B-55C3-5231600EF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297" y="868362"/>
            <a:ext cx="10267406" cy="2387600"/>
          </a:xfrm>
        </p:spPr>
        <p:txBody>
          <a:bodyPr/>
          <a:lstStyle/>
          <a:p>
            <a:r>
              <a:rPr kumimoji="1" lang="ko-KR" altLang="en-US" dirty="0"/>
              <a:t>건강한 라이프 스타일과 건강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A4BC4-5E5C-236E-D812-5D7DCFDF2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8203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60192344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박찬규</a:t>
            </a:r>
            <a:endParaRPr lang="ko-KR" altLang="en-US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60192346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서장호</a:t>
            </a:r>
            <a:endParaRPr lang="ko-KR" altLang="en-US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60221353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윤지원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44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B8B4E-C0F5-8DED-442C-7F055734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94" y="560881"/>
            <a:ext cx="10298727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dirty="0"/>
              <a:t>Happiness levels</a:t>
            </a:r>
            <a:r>
              <a:rPr lang="ko-KR" altLang="en-US" sz="3600" dirty="0"/>
              <a:t>과 라이프 스타일 요소 간 관계</a:t>
            </a:r>
            <a:endParaRPr kumimoji="1" lang="en-US" altLang="ko-KR" sz="3600" dirty="0"/>
          </a:p>
        </p:txBody>
      </p:sp>
      <p:pic>
        <p:nvPicPr>
          <p:cNvPr id="5" name="내용 개체 틀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2EE3C29-1E63-D810-5210-50E3C234A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320" y="1675261"/>
            <a:ext cx="6797033" cy="5182739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B37F2F3-52C8-DD39-65C1-11A53198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65" y="4846576"/>
            <a:ext cx="5213734" cy="16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E97982-6D8F-B58C-D370-F159C1E6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dirty="0"/>
              <a:t>Happiness levels</a:t>
            </a:r>
            <a:r>
              <a:rPr lang="ko-KR" altLang="en-US" sz="3600" dirty="0"/>
              <a:t> </a:t>
            </a:r>
            <a:r>
              <a:rPr lang="en-US" altLang="ko-KR" sz="3600" dirty="0"/>
              <a:t>VS Cost of bottle of water</a:t>
            </a:r>
            <a:endParaRPr kumimoji="1" lang="en-US" altLang="ko-KR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60412-C70E-B68B-2D86-5FE51229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6" y="5287804"/>
            <a:ext cx="7259705" cy="2063681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정규성 검정 결과 </a:t>
            </a:r>
            <a:r>
              <a:rPr lang="en-US" altLang="ko-KR" sz="1100" dirty="0"/>
              <a:t>(</a:t>
            </a:r>
            <a:r>
              <a:rPr lang="en" altLang="ko-KR" sz="1100" dirty="0"/>
              <a:t>Happiness levels): Statistic=0.9092, p-value=0.00211808481253683567 </a:t>
            </a:r>
          </a:p>
          <a:p>
            <a:r>
              <a:rPr lang="ko-KR" altLang="en-US" sz="1100" dirty="0"/>
              <a:t>정규성 검정 결과 </a:t>
            </a:r>
            <a:r>
              <a:rPr lang="en-US" altLang="ko-KR" sz="1100" dirty="0"/>
              <a:t>(</a:t>
            </a:r>
            <a:r>
              <a:rPr lang="en" altLang="ko-KR" sz="1100" dirty="0"/>
              <a:t>Cost of a bottle of water): Statistic=0.9534, p-value=0.07345357537269592285 </a:t>
            </a:r>
          </a:p>
          <a:p>
            <a:r>
              <a:rPr lang="en" altLang="ko-KR" sz="1100" dirty="0" err="1"/>
              <a:t>Levene</a:t>
            </a:r>
            <a:r>
              <a:rPr lang="en" altLang="ko-KR" sz="1100" dirty="0"/>
              <a:t> </a:t>
            </a:r>
            <a:r>
              <a:rPr lang="ko-KR" altLang="en-US" sz="1100" dirty="0"/>
              <a:t>등분산성 검정 결과 </a:t>
            </a:r>
            <a:r>
              <a:rPr lang="en-US" altLang="ko-KR" sz="1100" dirty="0"/>
              <a:t>(</a:t>
            </a:r>
            <a:r>
              <a:rPr lang="en" altLang="ko-KR" sz="1100" dirty="0"/>
              <a:t>Cost of a bottle of water): Statistic=2.2526, p-value=0.13704853205147365935 </a:t>
            </a:r>
          </a:p>
          <a:p>
            <a:r>
              <a:rPr lang="en" altLang="ko-KR" sz="1100" dirty="0" err="1"/>
              <a:t>Fligner</a:t>
            </a:r>
            <a:r>
              <a:rPr lang="en" altLang="ko-KR" sz="1100" dirty="0"/>
              <a:t> </a:t>
            </a:r>
            <a:r>
              <a:rPr lang="ko-KR" altLang="en-US" sz="1100" dirty="0"/>
              <a:t>등분산성 검정 결과 </a:t>
            </a:r>
            <a:r>
              <a:rPr lang="en-US" altLang="ko-KR" sz="1100" dirty="0"/>
              <a:t>(</a:t>
            </a:r>
            <a:r>
              <a:rPr lang="en" altLang="ko-KR" sz="1100" dirty="0"/>
              <a:t>Cost of a bottle of water): Statistic=1.0598, p-value=0.30326166871322102203 </a:t>
            </a:r>
          </a:p>
          <a:p>
            <a:r>
              <a:rPr lang="en" altLang="ko-KR" sz="1100" dirty="0"/>
              <a:t>Spearman </a:t>
            </a:r>
            <a:r>
              <a:rPr lang="ko-KR" altLang="en-US" sz="1100" dirty="0"/>
              <a:t>검정 결과 </a:t>
            </a:r>
            <a:r>
              <a:rPr lang="en-US" altLang="ko-KR" sz="1100" dirty="0"/>
              <a:t>(</a:t>
            </a:r>
            <a:r>
              <a:rPr lang="en" altLang="ko-KR" sz="1100" dirty="0"/>
              <a:t>Cost of a bottle of water): </a:t>
            </a:r>
            <a:r>
              <a:rPr lang="ko-KR" altLang="en-US" sz="1100" dirty="0"/>
              <a:t>상관계수</a:t>
            </a:r>
            <a:r>
              <a:rPr lang="en-US" altLang="ko-KR" sz="1100" dirty="0"/>
              <a:t>=0.8242, </a:t>
            </a:r>
            <a:r>
              <a:rPr lang="en" altLang="ko-KR" sz="1100" dirty="0"/>
              <a:t>p-value=0.00000000000621643408</a:t>
            </a:r>
            <a:endParaRPr kumimoji="1"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5933D-BBD1-A544-B13E-CF8D8E8D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" y="2801564"/>
            <a:ext cx="5321627" cy="40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5B8A6-F5D2-8F71-9F3C-CB741D5355B5}"/>
              </a:ext>
            </a:extLst>
          </p:cNvPr>
          <p:cNvSpPr txBox="1"/>
          <p:nvPr/>
        </p:nvSpPr>
        <p:spPr>
          <a:xfrm>
            <a:off x="5463859" y="2967335"/>
            <a:ext cx="6167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그래프와 결과는 물의 가격과 행복 수준 간의 강한 양의 상관관계를 시각적으로 확인합니다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물의 가격이 상승할수록 행복 수준도 상승하는 경향이 있습니다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67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E97982-6D8F-B58C-D370-F159C1E6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dirty="0"/>
              <a:t>Happiness level VS Pollution</a:t>
            </a:r>
            <a:endParaRPr kumimoji="1" lang="en-US" altLang="ko-KR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60412-C70E-B68B-2D86-5FE51229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43" y="4883150"/>
            <a:ext cx="5417457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900" dirty="0">
                <a:effectLst/>
                <a:latin typeface="var(--jp-code-font-family)"/>
              </a:rPr>
              <a:t>정규성 검정 결과 </a:t>
            </a:r>
            <a:r>
              <a:rPr lang="en-US" altLang="ko-KR" sz="900" dirty="0">
                <a:effectLst/>
                <a:latin typeface="var(--jp-code-font-family)"/>
              </a:rPr>
              <a:t>(</a:t>
            </a:r>
            <a:r>
              <a:rPr lang="en" altLang="ko-KR" sz="900" dirty="0">
                <a:effectLst/>
                <a:latin typeface="var(--jp-code-font-family)"/>
              </a:rPr>
              <a:t>Happiness levels): Statistic=0.9092, p-value=0.00211808481253683567 </a:t>
            </a:r>
          </a:p>
          <a:p>
            <a:pPr algn="l"/>
            <a:r>
              <a:rPr lang="ko-KR" altLang="en-US" sz="900" dirty="0">
                <a:effectLst/>
                <a:latin typeface="var(--jp-code-font-family)"/>
              </a:rPr>
              <a:t>정규성 검정 결과 </a:t>
            </a:r>
            <a:r>
              <a:rPr lang="en-US" altLang="ko-KR" sz="900" dirty="0">
                <a:effectLst/>
                <a:latin typeface="var(--jp-code-font-family)"/>
              </a:rPr>
              <a:t>(</a:t>
            </a:r>
            <a:r>
              <a:rPr lang="en" altLang="ko-KR" sz="900" dirty="0">
                <a:effectLst/>
                <a:latin typeface="var(--jp-code-font-family)"/>
              </a:rPr>
              <a:t>Pollution(Index score)): Statistic=0.9667, p-value=0.23032510280609130859 </a:t>
            </a:r>
            <a:r>
              <a:rPr lang="en" altLang="ko-KR" sz="900" dirty="0" err="1">
                <a:effectLst/>
                <a:latin typeface="var(--jp-code-font-family)"/>
              </a:rPr>
              <a:t>Levene</a:t>
            </a:r>
            <a:r>
              <a:rPr lang="en" altLang="ko-KR" sz="900" dirty="0">
                <a:effectLst/>
                <a:latin typeface="var(--jp-code-font-family)"/>
              </a:rPr>
              <a:t> </a:t>
            </a:r>
          </a:p>
          <a:p>
            <a:pPr algn="l"/>
            <a:r>
              <a:rPr lang="ko-KR" altLang="en-US" sz="900" dirty="0">
                <a:effectLst/>
                <a:latin typeface="var(--jp-code-font-family)"/>
              </a:rPr>
              <a:t>등분산성 검정 결과 </a:t>
            </a:r>
            <a:r>
              <a:rPr lang="en-US" altLang="ko-KR" sz="900" dirty="0">
                <a:effectLst/>
                <a:latin typeface="var(--jp-code-font-family)"/>
              </a:rPr>
              <a:t>(</a:t>
            </a:r>
            <a:r>
              <a:rPr lang="en" altLang="ko-KR" sz="900" dirty="0">
                <a:effectLst/>
                <a:latin typeface="var(--jp-code-font-family)"/>
              </a:rPr>
              <a:t>Pollution(Index score)): Statistic=99.8831, p-value=0.00000000000000046802 </a:t>
            </a:r>
            <a:r>
              <a:rPr lang="en" altLang="ko-KR" sz="900" dirty="0" err="1">
                <a:effectLst/>
                <a:latin typeface="var(--jp-code-font-family)"/>
              </a:rPr>
              <a:t>Fligner</a:t>
            </a:r>
            <a:r>
              <a:rPr lang="en" altLang="ko-KR" sz="900" dirty="0">
                <a:effectLst/>
                <a:latin typeface="var(--jp-code-font-family)"/>
              </a:rPr>
              <a:t> </a:t>
            </a:r>
          </a:p>
          <a:p>
            <a:pPr algn="l"/>
            <a:r>
              <a:rPr lang="ko-KR" altLang="en-US" sz="900" dirty="0">
                <a:effectLst/>
                <a:latin typeface="var(--jp-code-font-family)"/>
              </a:rPr>
              <a:t>등분산성 검정 결과 </a:t>
            </a:r>
            <a:r>
              <a:rPr lang="en-US" altLang="ko-KR" sz="900" dirty="0">
                <a:effectLst/>
                <a:latin typeface="var(--jp-code-font-family)"/>
              </a:rPr>
              <a:t>(</a:t>
            </a:r>
            <a:r>
              <a:rPr lang="en" altLang="ko-KR" sz="900" dirty="0">
                <a:effectLst/>
                <a:latin typeface="var(--jp-code-font-family)"/>
              </a:rPr>
              <a:t>Pollution(Index score)): Statistic=51.0477, p-value=0.00000000000090146762 </a:t>
            </a:r>
          </a:p>
          <a:p>
            <a:pPr algn="l"/>
            <a:r>
              <a:rPr lang="en" altLang="ko-KR" sz="900" dirty="0">
                <a:effectLst/>
                <a:latin typeface="var(--jp-code-font-family)"/>
              </a:rPr>
              <a:t>Spearman </a:t>
            </a:r>
            <a:r>
              <a:rPr lang="ko-KR" altLang="en-US" sz="900" dirty="0">
                <a:effectLst/>
                <a:latin typeface="var(--jp-code-font-family)"/>
              </a:rPr>
              <a:t>검정 결과 </a:t>
            </a:r>
            <a:r>
              <a:rPr lang="en-US" altLang="ko-KR" sz="900" dirty="0">
                <a:effectLst/>
                <a:latin typeface="var(--jp-code-font-family)"/>
              </a:rPr>
              <a:t>(</a:t>
            </a:r>
            <a:r>
              <a:rPr lang="en" altLang="ko-KR" sz="900" dirty="0">
                <a:effectLst/>
                <a:latin typeface="var(--jp-code-font-family)"/>
              </a:rPr>
              <a:t>Pollution(Index score)): </a:t>
            </a:r>
            <a:r>
              <a:rPr lang="ko-KR" altLang="en-US" sz="900" dirty="0">
                <a:effectLst/>
                <a:latin typeface="var(--jp-code-font-family)"/>
              </a:rPr>
              <a:t>상관계수</a:t>
            </a:r>
            <a:r>
              <a:rPr lang="en-US" altLang="ko-KR" sz="900" dirty="0">
                <a:effectLst/>
                <a:latin typeface="var(--jp-code-font-family)"/>
              </a:rPr>
              <a:t>=-0.8232, </a:t>
            </a:r>
            <a:r>
              <a:rPr lang="en" altLang="ko-KR" sz="900" dirty="0">
                <a:effectLst/>
                <a:latin typeface="var(--jp-code-font-family)"/>
              </a:rPr>
              <a:t>p-value=0.00000000000692489846 </a:t>
            </a:r>
            <a:endParaRPr lang="en" altLang="ko-KR" sz="900" dirty="0">
              <a:effectLst/>
            </a:endParaRPr>
          </a:p>
          <a:p>
            <a:endParaRPr kumimoji="1"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35AECE-CE7D-4B8B-956B-E7391BAE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041"/>
            <a:ext cx="6096000" cy="4590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04200-3518-85A5-552B-5E5A33E5B76A}"/>
              </a:ext>
            </a:extLst>
          </p:cNvPr>
          <p:cNvSpPr txBox="1"/>
          <p:nvPr/>
        </p:nvSpPr>
        <p:spPr>
          <a:xfrm>
            <a:off x="6012543" y="2505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그래프와 결과는 오염정도와 행복 수준 간의 강한 음의 상관관계를 시각적으로 확인합니다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오염도가 하락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할수록 행복 수준도 상승하는 경향이 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91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E97982-6D8F-B58C-D370-F159C1E6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dirty="0"/>
              <a:t>Happiness levels VS Life expectancy</a:t>
            </a:r>
            <a:endParaRPr kumimoji="1" lang="en-US" altLang="ko-KR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60412-C70E-B68B-2D86-5FE51229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16" y="5230977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900" dirty="0"/>
              <a:t>정규성 검정 결과 </a:t>
            </a:r>
            <a:r>
              <a:rPr lang="en-US" altLang="ko-KR" sz="900" dirty="0"/>
              <a:t>(</a:t>
            </a:r>
            <a:r>
              <a:rPr lang="en" altLang="ko-KR" sz="900" dirty="0"/>
              <a:t>Happiness levels): Statistic=0.9092, p-value=0.00211808481253683567 </a:t>
            </a:r>
          </a:p>
          <a:p>
            <a:r>
              <a:rPr lang="ko-KR" altLang="en-US" sz="900" dirty="0"/>
              <a:t>정규성 검정 결과 </a:t>
            </a:r>
            <a:r>
              <a:rPr lang="en-US" altLang="ko-KR" sz="900" dirty="0"/>
              <a:t>(</a:t>
            </a:r>
            <a:r>
              <a:rPr lang="en" altLang="ko-KR" sz="900" dirty="0"/>
              <a:t>Life expectancy(years)): Statistic=0.7850, p-value=0.00000140098029532965 </a:t>
            </a:r>
          </a:p>
          <a:p>
            <a:r>
              <a:rPr lang="en" altLang="ko-KR" sz="900" dirty="0" err="1"/>
              <a:t>Levene</a:t>
            </a:r>
            <a:r>
              <a:rPr lang="en" altLang="ko-KR" sz="900" dirty="0"/>
              <a:t> </a:t>
            </a:r>
            <a:r>
              <a:rPr lang="ko-KR" altLang="en-US" sz="900" dirty="0"/>
              <a:t>등분산성 검정 결과 </a:t>
            </a:r>
            <a:r>
              <a:rPr lang="en-US" altLang="ko-KR" sz="900" dirty="0"/>
              <a:t>(</a:t>
            </a:r>
            <a:r>
              <a:rPr lang="en" altLang="ko-KR" sz="900" dirty="0"/>
              <a:t>Life expectancy(years)): Statistic=16.0644, p-value=0.00012985288526244973 </a:t>
            </a:r>
          </a:p>
          <a:p>
            <a:r>
              <a:rPr lang="en" altLang="ko-KR" sz="900" dirty="0" err="1"/>
              <a:t>Fligner</a:t>
            </a:r>
            <a:r>
              <a:rPr lang="en" altLang="ko-KR" sz="900" dirty="0"/>
              <a:t> </a:t>
            </a:r>
            <a:r>
              <a:rPr lang="ko-KR" altLang="en-US" sz="900" dirty="0"/>
              <a:t>등분산성 검정 결과 </a:t>
            </a:r>
            <a:r>
              <a:rPr lang="en-US" altLang="ko-KR" sz="900" dirty="0"/>
              <a:t>(</a:t>
            </a:r>
            <a:r>
              <a:rPr lang="en" altLang="ko-KR" sz="900" dirty="0"/>
              <a:t>Life expectancy(years)): Statistic=21.6059, p-value=0.00000334828816850522 </a:t>
            </a:r>
          </a:p>
          <a:p>
            <a:r>
              <a:rPr lang="en" altLang="ko-KR" sz="900" dirty="0"/>
              <a:t>Spearman </a:t>
            </a:r>
            <a:r>
              <a:rPr lang="ko-KR" altLang="en-US" sz="900" dirty="0"/>
              <a:t>검정 결과 </a:t>
            </a:r>
            <a:r>
              <a:rPr lang="en-US" altLang="ko-KR" sz="900" dirty="0"/>
              <a:t>(</a:t>
            </a:r>
            <a:r>
              <a:rPr lang="en" altLang="ko-KR" sz="900" dirty="0"/>
              <a:t>Life expectancy(years)): </a:t>
            </a:r>
            <a:r>
              <a:rPr lang="ko-KR" altLang="en-US" sz="900" dirty="0"/>
              <a:t>상관계수</a:t>
            </a:r>
            <a:r>
              <a:rPr lang="en-US" altLang="ko-KR" sz="900" dirty="0"/>
              <a:t>=0.5725, </a:t>
            </a:r>
            <a:r>
              <a:rPr lang="en" altLang="ko-KR" sz="900" dirty="0"/>
              <a:t>p-value=0.00004893824159814498</a:t>
            </a:r>
            <a:endParaRPr kumimoji="1"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A115B3-F2BE-62FD-8D13-D2451A6A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877"/>
            <a:ext cx="6096000" cy="4658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BC185-08A7-22EF-5091-2764A34A7FCB}"/>
              </a:ext>
            </a:extLst>
          </p:cNvPr>
          <p:cNvSpPr txBox="1"/>
          <p:nvPr/>
        </p:nvSpPr>
        <p:spPr>
          <a:xfrm>
            <a:off x="5990897" y="2445169"/>
            <a:ext cx="62011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그래프와 결과는 기대 수명과 행복 수준 간의 강한 양의 상관관계를 시각적으로 확인합니다</a:t>
            </a:r>
            <a:r>
              <a:rPr lang="en-US" altLang="ko-KR" sz="1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기대 수명이 증가할수록 행복 수준도 증가한다는 관찰을 뒷받침하며</a:t>
            </a:r>
            <a:r>
              <a:rPr lang="en-US" altLang="ko-KR" sz="1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질병 예방 및 의료 서비스의 향상이 행복에 긍정적인 영향을 미칠 수 있다는 가설을 뒷받침합니다</a:t>
            </a:r>
            <a:r>
              <a:rPr lang="en-US" altLang="ko-KR" sz="1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11920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비만율과 라이프 스타일 요소들의 관계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2811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40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EAE95-231B-1526-B0E8-A7447EE2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비만율과 라이프 스타일 요소 간 관계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2CA1E-1FF5-062B-DB03-542644EF6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75" y="1363408"/>
            <a:ext cx="4752703" cy="488868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Obesity levels): Statistic=0.9035, p-value=0.00140059425029903650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Sunshine hours): Statistic=0.9439, p-value=0.03266043588519096375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Levene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Sunshine hours): Statistic=114.1480, p-value=0.00000000000000001893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Fligner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Sunshine hours): Statistic=55.5190, p-value=0.00000000000009255890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/>
              <a:t>Spearman </a:t>
            </a:r>
            <a:r>
              <a:rPr lang="ko-KR" altLang="en-US" dirty="0"/>
              <a:t>검정 결과 </a:t>
            </a:r>
            <a:r>
              <a:rPr lang="en-US" altLang="ko-KR" dirty="0"/>
              <a:t>(</a:t>
            </a:r>
            <a:r>
              <a:rPr lang="en" altLang="ko-KR" dirty="0"/>
              <a:t>Sunshine hours): </a:t>
            </a:r>
            <a:r>
              <a:rPr lang="ko-KR" altLang="en-US" dirty="0"/>
              <a:t>상관계수</a:t>
            </a:r>
            <a:r>
              <a:rPr lang="en-US" altLang="ko-KR" dirty="0"/>
              <a:t>=0.3346, </a:t>
            </a:r>
            <a:r>
              <a:rPr lang="en" altLang="ko-KR" dirty="0"/>
              <a:t>p-value=0.02643802248436251737 </a:t>
            </a:r>
          </a:p>
          <a:p>
            <a:pPr>
              <a:lnSpc>
                <a:spcPct val="120000"/>
              </a:lnSpc>
            </a:pPr>
            <a:endParaRPr lang="en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Obesity levels): Statistic=0.9035, p-value=0.00140059425029903650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Cost of a bottle of water): Statistic=0.9534, p-value=0.07345357537269592285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Levene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Cost of a bottle of water): Statistic=57.7042,pvalue=0.00000000003441344446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Fligner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Cost of a bottle of water): Statistic=37.3796, </a:t>
            </a:r>
            <a:r>
              <a:rPr lang="en" altLang="ko-KR" dirty="0" err="1"/>
              <a:t>pvalue</a:t>
            </a:r>
            <a:r>
              <a:rPr lang="en" altLang="ko-KR" dirty="0"/>
              <a:t>=0.00000000097231435411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/>
              <a:t>Spearman </a:t>
            </a:r>
            <a:r>
              <a:rPr lang="ko-KR" altLang="en-US" dirty="0"/>
              <a:t>검정 결과 </a:t>
            </a:r>
            <a:r>
              <a:rPr lang="en-US" altLang="ko-KR" dirty="0"/>
              <a:t>(</a:t>
            </a:r>
            <a:r>
              <a:rPr lang="en" altLang="ko-KR" dirty="0"/>
              <a:t>Cost of a bottle of water): </a:t>
            </a:r>
            <a:r>
              <a:rPr lang="ko-KR" altLang="en-US" dirty="0"/>
              <a:t>상관계수</a:t>
            </a:r>
            <a:r>
              <a:rPr lang="en-US" altLang="ko-KR" dirty="0"/>
              <a:t>=0.1329, </a:t>
            </a:r>
            <a:r>
              <a:rPr lang="en" altLang="ko-KR" dirty="0"/>
              <a:t>p-value=0.38991230829564726967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Obesity levels): Statistic=0.9035, p-value=0.00140059425029903650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Life expectancy(years)): Statistic=0.7850, p-value=0.00000140098029532965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Levene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Life expectancy(years)): Statistic=13.6262, p-value=0.00039067928112157302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Fligner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Life expectancy(years)): Statistic=12.3402, p-value=0.00044330354486013822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/>
              <a:t>Spearman </a:t>
            </a:r>
            <a:r>
              <a:rPr lang="ko-KR" altLang="en-US" dirty="0"/>
              <a:t>검정 결과 </a:t>
            </a:r>
            <a:r>
              <a:rPr lang="en-US" altLang="ko-KR" dirty="0"/>
              <a:t>(</a:t>
            </a:r>
            <a:r>
              <a:rPr lang="en" altLang="ko-KR" dirty="0"/>
              <a:t>Life expectancy(years)): </a:t>
            </a:r>
            <a:r>
              <a:rPr lang="ko-KR" altLang="en-US" dirty="0"/>
              <a:t>상관계수</a:t>
            </a:r>
            <a:r>
              <a:rPr lang="en-US" altLang="ko-KR" dirty="0"/>
              <a:t>=-0.0977, </a:t>
            </a:r>
            <a:r>
              <a:rPr lang="en" altLang="ko-KR" dirty="0"/>
              <a:t>p-value=0.52810180226285252658 </a:t>
            </a:r>
          </a:p>
          <a:p>
            <a:pPr>
              <a:lnSpc>
                <a:spcPct val="120000"/>
              </a:lnSpc>
            </a:pPr>
            <a:endParaRPr lang="en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Obesity levels): Statistic=0.9035, p-value=0.00140059425029903650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" altLang="ko-KR" dirty="0"/>
              <a:t>Pollution(Index score)): Statistic=0.9667, p-value=0.23032510280609130859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Levene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Pollution(Index score)): Statistic=26.7047, p-value=0.00000151832257728926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 err="1"/>
              <a:t>Fligner</a:t>
            </a:r>
            <a:r>
              <a:rPr lang="en" altLang="ko-KR" dirty="0"/>
              <a:t> </a:t>
            </a:r>
            <a:r>
              <a:rPr lang="ko-KR" altLang="en-US" dirty="0"/>
              <a:t>등분산성 검정 결과 </a:t>
            </a:r>
            <a:r>
              <a:rPr lang="en-US" altLang="ko-KR" dirty="0"/>
              <a:t>(</a:t>
            </a:r>
            <a:r>
              <a:rPr lang="en" altLang="ko-KR" dirty="0"/>
              <a:t>Pollution(Index score)): Statistic=18.1036, p-value=0.00002092107624157474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 dirty="0"/>
              <a:t>Spearman </a:t>
            </a:r>
            <a:r>
              <a:rPr lang="ko-KR" altLang="en-US" dirty="0"/>
              <a:t>검정 결과 </a:t>
            </a:r>
            <a:r>
              <a:rPr lang="en-US" altLang="ko-KR" dirty="0"/>
              <a:t>(</a:t>
            </a:r>
            <a:r>
              <a:rPr lang="en" altLang="ko-KR" dirty="0"/>
              <a:t>Pollution(Index score)): </a:t>
            </a:r>
            <a:r>
              <a:rPr lang="ko-KR" altLang="en-US" dirty="0"/>
              <a:t>상관계수</a:t>
            </a:r>
            <a:r>
              <a:rPr lang="en-US" altLang="ko-KR" dirty="0"/>
              <a:t>=-0.1531, </a:t>
            </a:r>
            <a:r>
              <a:rPr lang="en" altLang="ko-KR" dirty="0"/>
              <a:t>p-value=0.32098076912553197282 </a:t>
            </a:r>
          </a:p>
          <a:p>
            <a:endParaRPr lang="en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30493-1B4D-19A4-25FB-478F03446E2F}"/>
              </a:ext>
            </a:extLst>
          </p:cNvPr>
          <p:cNvSpPr txBox="1"/>
          <p:nvPr/>
        </p:nvSpPr>
        <p:spPr>
          <a:xfrm>
            <a:off x="6096000" y="1494699"/>
            <a:ext cx="6096000" cy="47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Obesity levels): Statistic=0.9035, p-value=0.00140059425029903650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Annual avg. hours worked): Statistic=0.9408, p-value=0.02517922781407833099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Levene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Annual avg. hours worked): Statistic=33.0273, p-value=0.00000013502312340704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Fligner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Annual avg. hours worked): Statistic=17.1226, p-value=0.00003504361941753612 </a:t>
            </a:r>
          </a:p>
          <a:p>
            <a:pPr>
              <a:lnSpc>
                <a:spcPct val="150000"/>
              </a:lnSpc>
            </a:pPr>
            <a:r>
              <a:rPr lang="en" altLang="ko-KR" sz="700" dirty="0"/>
              <a:t>Spearman </a:t>
            </a:r>
            <a:r>
              <a:rPr lang="ko-KR" altLang="en-US" sz="700" dirty="0"/>
              <a:t>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Annual avg. hours worked): 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=0.4358, </a:t>
            </a:r>
            <a:r>
              <a:rPr lang="en" altLang="ko-KR" sz="700" dirty="0"/>
              <a:t>p-value=0.00310950815783077317 </a:t>
            </a:r>
          </a:p>
          <a:p>
            <a:pPr>
              <a:lnSpc>
                <a:spcPct val="150000"/>
              </a:lnSpc>
            </a:pPr>
            <a:endParaRPr lang="en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Obesity levels): Statistic=0.9035, p-value=0.00140059425029903650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Happiness levels): Statistic=0.9092, p-value=0.00211808481253683567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Levene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Happiness levels): Statistic=54.0894, p-value=0.00000000010484684202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Fligner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Happiness levels): Statistic=34.7233, p-value=0.00000000380053059957 </a:t>
            </a:r>
          </a:p>
          <a:p>
            <a:pPr>
              <a:lnSpc>
                <a:spcPct val="150000"/>
              </a:lnSpc>
            </a:pPr>
            <a:r>
              <a:rPr lang="en" altLang="ko-KR" sz="700" dirty="0"/>
              <a:t>Spearman </a:t>
            </a:r>
            <a:r>
              <a:rPr lang="ko-KR" altLang="en-US" sz="700" dirty="0"/>
              <a:t>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Happiness levels): 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=0.2591, </a:t>
            </a:r>
            <a:r>
              <a:rPr lang="en" altLang="ko-KR" sz="700" dirty="0"/>
              <a:t>p-value=0.08949360359364867679 </a:t>
            </a:r>
          </a:p>
          <a:p>
            <a:pPr>
              <a:lnSpc>
                <a:spcPct val="150000"/>
              </a:lnSpc>
            </a:pPr>
            <a:endParaRPr lang="en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Obesity levels): Statistic=0.9035, p-value=0.00140059425029903650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Outdoor activities): Statistic=0.9444, p-value=0.03410947322845458984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Levene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Outdoor activities): Statistic=54.5332, p-value=0.00000000009129753103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Fligner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Outdoor activities): Statistic=47.4381, p-value=0.00000000000567676778 </a:t>
            </a:r>
          </a:p>
          <a:p>
            <a:pPr>
              <a:lnSpc>
                <a:spcPct val="150000"/>
              </a:lnSpc>
            </a:pPr>
            <a:r>
              <a:rPr lang="en" altLang="ko-KR" sz="700" dirty="0"/>
              <a:t>Spearman </a:t>
            </a:r>
            <a:r>
              <a:rPr lang="ko-KR" altLang="en-US" sz="700" dirty="0"/>
              <a:t>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Outdoor activities): 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=0.2476, </a:t>
            </a:r>
            <a:r>
              <a:rPr lang="en" altLang="ko-KR" sz="700" dirty="0"/>
              <a:t>p-value=0.10510926833665407143 </a:t>
            </a:r>
          </a:p>
          <a:p>
            <a:pPr>
              <a:lnSpc>
                <a:spcPct val="150000"/>
              </a:lnSpc>
            </a:pPr>
            <a:endParaRPr lang="en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Obesity levels): Statistic=0.9035, p-value=0.00140059425029903650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Number of take out places): Statistic=0.7449, p-value=0.00000022453011183643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Levene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Number of take out places): Statistic=23.6435, p-value=0.00000517979387231084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Fligner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Number of take out places): Statistic=52.6602, p-value=0.00000000000039655434 </a:t>
            </a:r>
          </a:p>
          <a:p>
            <a:pPr>
              <a:lnSpc>
                <a:spcPct val="150000"/>
              </a:lnSpc>
            </a:pPr>
            <a:r>
              <a:rPr lang="en" altLang="ko-KR" sz="700" dirty="0"/>
              <a:t>Spearman </a:t>
            </a:r>
            <a:r>
              <a:rPr lang="ko-KR" altLang="en-US" sz="700" dirty="0"/>
              <a:t>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Number of take out places): 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=0.1493, </a:t>
            </a:r>
            <a:r>
              <a:rPr lang="en" altLang="ko-KR" sz="700" dirty="0"/>
              <a:t>p-value=0.33354968548944485818 </a:t>
            </a:r>
          </a:p>
          <a:p>
            <a:pPr>
              <a:lnSpc>
                <a:spcPct val="150000"/>
              </a:lnSpc>
            </a:pPr>
            <a:endParaRPr lang="en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Obesity levels): Statistic=0.9035, p-value=0.00140059425029903650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정규성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Cost of a monthly gym membership): Statistic=0.9416, p-value=0.02694516256451606750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Levene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Cost of a monthly gym membership): Statistic=3.7645, p-value=0.05562676726684966794 </a:t>
            </a:r>
          </a:p>
          <a:p>
            <a:pPr>
              <a:lnSpc>
                <a:spcPct val="150000"/>
              </a:lnSpc>
            </a:pPr>
            <a:r>
              <a:rPr lang="en" altLang="ko-KR" sz="700" dirty="0" err="1"/>
              <a:t>Fligner</a:t>
            </a:r>
            <a:r>
              <a:rPr lang="en" altLang="ko-KR" sz="700" dirty="0"/>
              <a:t> </a:t>
            </a:r>
            <a:r>
              <a:rPr lang="ko-KR" altLang="en-US" sz="700" dirty="0"/>
              <a:t>등분산성 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Cost of a monthly gym membership): Statistic=3.5666, p-value=0.05895428064855148809 </a:t>
            </a:r>
          </a:p>
          <a:p>
            <a:pPr>
              <a:lnSpc>
                <a:spcPct val="150000"/>
              </a:lnSpc>
            </a:pPr>
            <a:r>
              <a:rPr lang="en" altLang="ko-KR" sz="700" dirty="0"/>
              <a:t>Spearman </a:t>
            </a:r>
            <a:r>
              <a:rPr lang="ko-KR" altLang="en-US" sz="700" dirty="0"/>
              <a:t>검정 결과 </a:t>
            </a:r>
            <a:r>
              <a:rPr lang="en-US" altLang="ko-KR" sz="700" dirty="0"/>
              <a:t>(</a:t>
            </a:r>
            <a:r>
              <a:rPr lang="en" altLang="ko-KR" sz="700" dirty="0"/>
              <a:t>Cost of a monthly gym membership): 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=-0.1020, </a:t>
            </a:r>
            <a:r>
              <a:rPr lang="en" altLang="ko-KR" sz="700" dirty="0"/>
              <a:t>p-value=0.50990577533540415445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4669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dirty="0"/>
              <a:t>COVID-19 </a:t>
            </a:r>
            <a:r>
              <a:rPr kumimoji="1" lang="ko-KR" altLang="en-US" sz="3600" dirty="0"/>
              <a:t>확진과 비만율의 관계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2987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03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5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3.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COVID-19 </a:t>
            </a:r>
            <a:r>
              <a:rPr kumimoji="1" lang="ko-KR" altLang="en-US" sz="1800" dirty="0"/>
              <a:t>확진과 비만율의 관계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83992-7D82-3EB9-48A3-326A974B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529" y="703143"/>
            <a:ext cx="6451871" cy="49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18E27088-A318-2AB5-81D9-88F84DABA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456" y="5673803"/>
            <a:ext cx="8579272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정규성 검정 결과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Confirmed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Statistic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=0.8204,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=0.00000000000179627016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정규성 검정 결과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Obesity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Statistic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=0.9333,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=0.00000127858925225155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등분산성 검정 결과: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Statistic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=160.8276,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=0.00000000000000000000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Spearman검정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-&gt; 상관계수: 0.5723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: 0.00000000000000897039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36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BAE6F-8BE1-15F4-80ED-E67E1B8BE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83" y="232137"/>
            <a:ext cx="12002814" cy="1325563"/>
          </a:xfrm>
        </p:spPr>
        <p:txBody>
          <a:bodyPr/>
          <a:lstStyle/>
          <a:p>
            <a:r>
              <a:rPr lang="en-US" altLang="ko-KR" sz="4400" dirty="0"/>
              <a:t>COVID-19 </a:t>
            </a:r>
            <a:r>
              <a:rPr lang="ko-KR" altLang="en-US" sz="4400" dirty="0"/>
              <a:t>확진과 비만율의 관계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B3CD2-FAF9-F934-70A6-B4030FCA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759" y="1485948"/>
            <a:ext cx="11297771" cy="4924798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통계적 유의성</a:t>
            </a:r>
            <a:br>
              <a:rPr lang="en-US" altLang="ko-KR" sz="1800" dirty="0">
                <a:latin typeface="Söhne"/>
              </a:rPr>
            </a:br>
            <a:r>
              <a:rPr lang="en-US" altLang="ko-KR" sz="1800" dirty="0">
                <a:latin typeface="Söhne"/>
              </a:rPr>
              <a:t>-</a:t>
            </a:r>
            <a:r>
              <a:rPr lang="ko-KR" altLang="en-US" sz="1800" dirty="0"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상관계수와 </a:t>
            </a:r>
            <a:r>
              <a:rPr lang="en" altLang="ko-KR" sz="1800" b="1" i="0" dirty="0">
                <a:effectLst/>
                <a:latin typeface="Söhne"/>
              </a:rPr>
              <a:t>P-value:</a:t>
            </a:r>
            <a:r>
              <a:rPr lang="en" altLang="ko-KR" sz="1800" b="0" i="0" dirty="0">
                <a:effectLst/>
                <a:latin typeface="Söhne"/>
              </a:rPr>
              <a:t> </a:t>
            </a:r>
            <a:r>
              <a:rPr lang="ko-KR" altLang="en-US" sz="1700" b="0" i="0" dirty="0">
                <a:effectLst/>
                <a:latin typeface="Söhne"/>
              </a:rPr>
              <a:t>분석에서 사용된 상관계수 및 </a:t>
            </a:r>
            <a:r>
              <a:rPr lang="en" altLang="ko-KR" sz="1700" b="0" i="0" dirty="0">
                <a:effectLst/>
                <a:latin typeface="Söhne"/>
              </a:rPr>
              <a:t>P-value </a:t>
            </a:r>
            <a:r>
              <a:rPr lang="ko-KR" altLang="en-US" sz="1700" b="0" i="0" dirty="0">
                <a:effectLst/>
                <a:latin typeface="Söhne"/>
              </a:rPr>
              <a:t>모두 유의수준에서 통계적으로 의미 있음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altLang="ko-KR" sz="1800" b="0" i="0" dirty="0"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결론 및 시사점</a:t>
            </a:r>
            <a:br>
              <a:rPr lang="en-US" altLang="ko-KR" sz="1800" b="1" i="0" dirty="0">
                <a:effectLst/>
                <a:latin typeface="Söhne"/>
              </a:rPr>
            </a:br>
            <a:r>
              <a:rPr lang="ko-KR" altLang="en-US" sz="1700" b="0" i="0" dirty="0" err="1">
                <a:effectLst/>
                <a:latin typeface="Söhne"/>
              </a:rPr>
              <a:t>비만률과</a:t>
            </a:r>
            <a:r>
              <a:rPr lang="ko-KR" altLang="en-US" sz="1700" b="0" i="0" dirty="0">
                <a:effectLst/>
                <a:latin typeface="Söhne"/>
              </a:rPr>
              <a:t> 코로나 </a:t>
            </a:r>
            <a:r>
              <a:rPr lang="ko-KR" altLang="en-US" sz="1700" b="0" i="0" dirty="0" err="1">
                <a:effectLst/>
                <a:latin typeface="Söhne"/>
              </a:rPr>
              <a:t>확진율</a:t>
            </a:r>
            <a:r>
              <a:rPr lang="ko-KR" altLang="en-US" sz="1700" b="0" i="0" dirty="0">
                <a:effectLst/>
                <a:latin typeface="Söhne"/>
              </a:rPr>
              <a:t> 간에 양의 상관관계가 있음을 확인할 수 있다</a:t>
            </a:r>
            <a:r>
              <a:rPr lang="en-US" altLang="ko-KR" sz="1700" b="0" i="0" dirty="0">
                <a:effectLst/>
                <a:latin typeface="Söhne"/>
              </a:rPr>
              <a:t>. </a:t>
            </a:r>
            <a:r>
              <a:rPr lang="ko-KR" altLang="en-US" sz="1700" b="0" i="0" dirty="0">
                <a:effectLst/>
                <a:latin typeface="Söhne"/>
              </a:rPr>
              <a:t>이는 비만과 코로나 간의 상호작용이 있을 수 있으며</a:t>
            </a:r>
            <a:r>
              <a:rPr lang="en-US" altLang="ko-KR" sz="1700" b="0" i="0" dirty="0">
                <a:effectLst/>
                <a:latin typeface="Söhne"/>
              </a:rPr>
              <a:t>, </a:t>
            </a:r>
            <a:r>
              <a:rPr lang="ko-KR" altLang="en-US" sz="1700" b="0" i="0" dirty="0">
                <a:effectLst/>
                <a:latin typeface="Söhne"/>
              </a:rPr>
              <a:t>비만율이 높은 지역에서 코로나 </a:t>
            </a:r>
            <a:r>
              <a:rPr lang="ko-KR" altLang="en-US" sz="1700" b="0" i="0" dirty="0" err="1">
                <a:effectLst/>
                <a:latin typeface="Söhne"/>
              </a:rPr>
              <a:t>확진율도</a:t>
            </a:r>
            <a:r>
              <a:rPr lang="ko-KR" altLang="en-US" sz="1700" b="0" i="0" dirty="0">
                <a:effectLst/>
                <a:latin typeface="Söhne"/>
              </a:rPr>
              <a:t> 높을 수 있다는 가능성을 시사한다</a:t>
            </a:r>
            <a:r>
              <a:rPr lang="en-US" altLang="ko-KR" sz="1700" b="0" i="0" dirty="0">
                <a:effectLst/>
                <a:latin typeface="Söhne"/>
              </a:rPr>
              <a:t>.</a:t>
            </a:r>
            <a:br>
              <a:rPr lang="en-US" altLang="ko-KR" sz="1700" b="0" i="0" dirty="0">
                <a:effectLst/>
                <a:latin typeface="Söhne"/>
              </a:rPr>
            </a:br>
            <a:br>
              <a:rPr lang="en-US" altLang="ko-KR" sz="1700" b="0" i="0" dirty="0">
                <a:effectLst/>
                <a:latin typeface="Söhne"/>
              </a:rPr>
            </a:br>
            <a:r>
              <a:rPr lang="ko-KR" altLang="en-US" sz="1700" b="0" i="0" dirty="0">
                <a:effectLst/>
                <a:latin typeface="Söhne"/>
              </a:rPr>
              <a:t>이를 통해 정부와 건강 당국은 </a:t>
            </a:r>
            <a:r>
              <a:rPr lang="ko-KR" altLang="en-US" sz="1700" b="0" i="0" dirty="0" err="1">
                <a:effectLst/>
                <a:latin typeface="Söhne"/>
              </a:rPr>
              <a:t>비만률이</a:t>
            </a:r>
            <a:r>
              <a:rPr lang="ko-KR" altLang="en-US" sz="1700" b="0" i="0" dirty="0">
                <a:effectLst/>
                <a:latin typeface="Söhne"/>
              </a:rPr>
              <a:t> 높은 지역에서의 예방 및 건강 교육을 강화해야 할 것입니다</a:t>
            </a:r>
            <a:r>
              <a:rPr lang="en-US" altLang="ko-KR" sz="1700" b="0" i="0" dirty="0">
                <a:effectLst/>
                <a:latin typeface="Söhne"/>
              </a:rPr>
              <a:t>. </a:t>
            </a:r>
            <a:r>
              <a:rPr lang="ko-KR" altLang="en-US" sz="1700" b="0" i="0" dirty="0">
                <a:effectLst/>
                <a:latin typeface="Söhne"/>
              </a:rPr>
              <a:t>건강한 생활습관과 비만 관리는 코로나 및 기타 감염병의 예방에 중요한 역할을 할 수 있을 것으로 예측된다</a:t>
            </a:r>
            <a:r>
              <a:rPr lang="en-US" altLang="ko-KR" sz="1700" b="0" i="0" dirty="0"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700" b="0" i="0" dirty="0"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한계 및 주의사항</a:t>
            </a:r>
            <a:br>
              <a:rPr lang="en-US" altLang="ko-KR" sz="1800" dirty="0">
                <a:latin typeface="Söhne"/>
              </a:rPr>
            </a:br>
            <a:r>
              <a:rPr lang="en-US" altLang="ko-KR" sz="1800" dirty="0">
                <a:latin typeface="Söhne"/>
              </a:rPr>
              <a:t>-</a:t>
            </a:r>
            <a:r>
              <a:rPr lang="ko-KR" altLang="en-US" sz="1800" dirty="0"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데이터 한계</a:t>
            </a:r>
            <a:r>
              <a:rPr lang="en-US" altLang="ko-KR" sz="1800" b="1" i="0" dirty="0">
                <a:effectLst/>
                <a:latin typeface="Söhne"/>
              </a:rPr>
              <a:t>: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700" b="0" i="0" dirty="0">
                <a:effectLst/>
                <a:latin typeface="Söhne"/>
              </a:rPr>
              <a:t>결과는 관측된 데이터에 기반하며 다양한 요인들이 결과에 영향을 미칠 수 있음</a:t>
            </a:r>
            <a:r>
              <a:rPr lang="en-US" altLang="ko-KR" sz="1700" b="0" i="0" dirty="0">
                <a:effectLst/>
                <a:latin typeface="Söhne"/>
              </a:rPr>
              <a:t>.</a:t>
            </a:r>
            <a:br>
              <a:rPr lang="en-US" altLang="ko-KR" sz="1700" b="0" i="0" dirty="0">
                <a:effectLst/>
                <a:latin typeface="Söhne"/>
              </a:rPr>
            </a:br>
            <a:r>
              <a:rPr lang="en-US" altLang="ko-KR" sz="1800" b="0" i="0" dirty="0">
                <a:effectLst/>
                <a:latin typeface="Söhne"/>
              </a:rPr>
              <a:t>-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다양한 요인의 영향</a:t>
            </a:r>
            <a:r>
              <a:rPr lang="en-US" altLang="ko-KR" sz="1800" b="1" i="0" dirty="0">
                <a:effectLst/>
                <a:latin typeface="Söhne"/>
              </a:rPr>
              <a:t>: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700" b="0" i="0" dirty="0">
                <a:effectLst/>
                <a:latin typeface="Söhne"/>
              </a:rPr>
              <a:t>다양한 요인들이 결과에 영향을 미치므로</a:t>
            </a:r>
            <a:r>
              <a:rPr lang="en-US" altLang="ko-KR" sz="1700" b="0" i="0" dirty="0">
                <a:effectLst/>
                <a:latin typeface="Söhne"/>
              </a:rPr>
              <a:t>, </a:t>
            </a:r>
            <a:r>
              <a:rPr lang="ko-KR" altLang="en-US" sz="1700" b="0" i="0" dirty="0">
                <a:effectLst/>
                <a:latin typeface="Söhne"/>
              </a:rPr>
              <a:t>향후 연구에서 이를 고려한 추가적인 분석이 필요</a:t>
            </a:r>
            <a:r>
              <a:rPr lang="en-US" altLang="ko-KR" sz="1700" b="0" i="0" dirty="0"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64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비만율과 섭취하는 음식 종류의 관계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359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84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15EB0-B807-4736-FD47-EC948108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문제 정의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A062F-C761-0F6E-AE7D-00061BDC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어떤 요인들이 행복수준에 영향을 주는지 알아보고자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행복수준을 포함한 다른 수치들에 근거해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도시별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건강한 라이프스타일을 수치로 나열한 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healthy_lifestyle_city_2021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데이터를 바탕으로 행복의 근거들을 예측하고자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행복에서 우리가 가장 중요하다고 예측한 건강에서 식단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질병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영양상태 등의 요소들의 중요성과 다른 생활모습과의 연관성을 찾고자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034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(Animal Products)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8E27088-A318-2AB5-81D9-88F84DABA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64" y="6707981"/>
            <a:ext cx="65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4A6352-1D71-58AE-463E-25093DBD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703143"/>
            <a:ext cx="7104291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" y="5303719"/>
            <a:ext cx="10930418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정규성 검정 결과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Obesity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Obesity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Statistic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=0.9333,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=0.00000127858925225155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정규성 검정 결과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Animal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Products):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Animal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Products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Statistic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=0.9575,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=0.00011729457037290558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등분산성 검정 결과: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Statistic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=61.0055,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=0.000000000000091630231081826332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Spearman검정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Animal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Products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vs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Obesity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-&gt; 상관계수: 0.5662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: 0.00000000000001960834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9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(Animal fats)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8E27088-A318-2AB5-81D9-88F84DABA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364" y="6707981"/>
            <a:ext cx="65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(Animal fats): Animal fats Statistic=0.8018, p-value=0.00000000000036137038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Statistic=225.0912, p-value=0.000000000000000000000000000000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(Animal fats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0.5390 p-value: 0.00000000000055538151</a:t>
            </a:r>
            <a:endParaRPr lang="ko-KR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50685D-C39B-1270-1736-CB417AAEF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165" y="753494"/>
            <a:ext cx="6337004" cy="411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278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(Cereals - Excluding Beer)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5417109"/>
            <a:ext cx="1191768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(Cereals - Excluding Beer): Cereals - Excluding Beer Statistic=0.9698,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								p-value=0.00183851050678640604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Statistic=23.3997, p-value=0.000002088834491180852211237055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(Cereals - Excluding Beer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-0.5047 p-value: 0.00000000002496821733</a:t>
            </a:r>
            <a:endParaRPr lang="ko-KR" altLang="ko-K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29C03AE-CA42-F47A-3313-5340D825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244" y="703143"/>
            <a:ext cx="7349511" cy="47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6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(Eggs)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(Eggs): Eggs Statistic=0.9366, p-value=0.00000222735798161011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Statistic=276.3927, p-value=0.000000000000000000000000000000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(Eggs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0.5417 p-value: 0.00000000000040240672</a:t>
            </a:r>
            <a:endParaRPr lang="ko-KR" altLang="ko-K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F8497B7-B513-89A9-4396-77055915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76" y="499029"/>
            <a:ext cx="7314248" cy="473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9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(Meat)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(Meat): Meat Statistic=0.9627, p-value=0.00035980451502837241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Statistic=174.6879, p-value=0.000000000000000000000000000000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(Meat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0.5409 p-value: 0.00000000000044316741</a:t>
            </a:r>
            <a:endParaRPr lang="ko-KR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921575B-660F-9CB6-9782-FF5AFC8C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20" y="514437"/>
            <a:ext cx="7290456" cy="47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65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Milk - Excluding Butter</a:t>
            </a:r>
            <a:r>
              <a:rPr lang="en-US" altLang="ko-KR" sz="1800" dirty="0"/>
              <a:t>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(Milk - Excluding Butter): Milk - Excluding Butter Statistic=0.9457, p-value=0.00001141097891377285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Statistic=175.9500, p-value=0.000000000000000000000000000000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(Milk - Excluding Butter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0.5025 p-value: 0.00000000003121375918</a:t>
            </a:r>
            <a:endParaRPr lang="ko-KR" altLang="ko-K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211F3CC-14A2-9B38-F199-C7214AC65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72" y="514436"/>
            <a:ext cx="7290456" cy="47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0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(Stimulants)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(Stimulants): Stimulants Statistic=0.8019, p-value=0.00000000000036255753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Statistic=278.7930, p-value=0.000000000000000000000000000000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(Stimulants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0.5163 p-value: 0.00000000000716440642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D8D711D-256E-10D6-D9B6-7CD999DB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572" y="703143"/>
            <a:ext cx="6840855" cy="44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7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(Sugar &amp; Sweeteners)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(Sugar &amp; Sweeteners): Sugar &amp; Sweeteners Statistic=0.9816, p-value=0.03807317465543746948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Statistic=173.3899, p-value=0.000000000000000000000000000000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(Sugar &amp; Sweeteners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0.5751 p-value: 0.00000000000000619435</a:t>
            </a:r>
            <a:endParaRPr lang="ko-KR" altLang="ko-K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BA1C2A1-D273-B7C3-7198-4B884E09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646449"/>
            <a:ext cx="7086599" cy="4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77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4.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비만율과 섭취하는 음식 종류의 관계</a:t>
            </a:r>
            <a:r>
              <a:rPr lang="en-US" altLang="ko-KR" sz="1800" dirty="0"/>
              <a:t>(Vegetal Products)</a:t>
            </a:r>
            <a:endParaRPr lang="en" altLang="ko-Kore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9AB4F1-D8D3-2169-C9D0-0E24429B5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79" y="5235568"/>
            <a:ext cx="153266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(Obesity): Obesity Statistic=0.9333, p-value=0.00000127858925225155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정규성 검정 결과 </a:t>
            </a:r>
            <a:r>
              <a:rPr lang="en-US" altLang="ko-KR" dirty="0"/>
              <a:t>(Vegetal Products): Vegetal Products Statistic=0.9575, p-value=0.00011614019604166970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등분산성 검정 결과</a:t>
            </a:r>
            <a:r>
              <a:rPr lang="en-US" altLang="ko-KR" dirty="0"/>
              <a:t>: Statistic=61.0187, p-value=0.000000000000091122346615395480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(Vegetal Products vs Obesity) -&gt; </a:t>
            </a:r>
            <a:r>
              <a:rPr lang="ko-KR" altLang="en-US" dirty="0"/>
              <a:t>상관계수</a:t>
            </a:r>
            <a:r>
              <a:rPr lang="en-US" altLang="ko-KR" dirty="0"/>
              <a:t>: -0.5660 p-value: 0.00000000000002027253</a:t>
            </a:r>
            <a:endParaRPr lang="ko-KR" altLang="ko-K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C1E11CB-5406-1777-7C15-08358F40E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52" y="703143"/>
            <a:ext cx="6703695" cy="43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6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6B7E2-1810-46CF-5F8B-B0829C47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4.</a:t>
            </a:r>
            <a:r>
              <a:rPr kumimoji="1" lang="ko-KR" altLang="en-US" sz="4400" dirty="0"/>
              <a:t> </a:t>
            </a:r>
            <a:r>
              <a:rPr lang="ko-KR" altLang="en-US" sz="4400" dirty="0"/>
              <a:t>비만율과 섭취하는 음식 종류의 관계</a:t>
            </a:r>
            <a:br>
              <a:rPr lang="en" altLang="ko-Kore-KR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FF4F8-3F99-28A2-3D17-F8F1AA87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sz="2400" b="1" dirty="0"/>
              <a:t>결론</a:t>
            </a:r>
            <a:endParaRPr lang="en-US" altLang="ko-KR" sz="24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Inter"/>
              </a:rPr>
              <a:t>파란 그래프</a:t>
            </a:r>
            <a:r>
              <a:rPr lang="en-US" altLang="ko-KR" sz="1400" b="0" i="0" dirty="0">
                <a:effectLst/>
                <a:latin typeface="Inter"/>
              </a:rPr>
              <a:t>(</a:t>
            </a:r>
            <a:r>
              <a:rPr lang="ko-KR" altLang="en-US" sz="1400" b="0" i="0" dirty="0">
                <a:effectLst/>
                <a:latin typeface="Inter"/>
              </a:rPr>
              <a:t>비만율과 양적 상관관계</a:t>
            </a:r>
            <a:r>
              <a:rPr lang="en-US" altLang="ko-KR" sz="1400" b="0" i="0" dirty="0">
                <a:effectLst/>
                <a:latin typeface="Inter"/>
              </a:rPr>
              <a:t>) : </a:t>
            </a:r>
            <a:r>
              <a:rPr lang="ko-KR" altLang="en-US" sz="1400" b="0" i="0" dirty="0">
                <a:effectLst/>
                <a:latin typeface="Inter"/>
              </a:rPr>
              <a:t>동물성 음식</a:t>
            </a:r>
            <a:r>
              <a:rPr lang="en-US" altLang="ko-KR" sz="1400" b="0" i="0" dirty="0">
                <a:effectLst/>
                <a:latin typeface="Inter"/>
              </a:rPr>
              <a:t>(</a:t>
            </a:r>
            <a:r>
              <a:rPr lang="ko-KR" altLang="en-US" sz="1200" b="0" i="0" dirty="0">
                <a:effectLst/>
                <a:latin typeface="Inter"/>
              </a:rPr>
              <a:t>동물성제품</a:t>
            </a:r>
            <a:r>
              <a:rPr lang="en-US" altLang="ko-KR" sz="1200" dirty="0">
                <a:latin typeface="Inter"/>
              </a:rPr>
              <a:t>, </a:t>
            </a:r>
            <a:r>
              <a:rPr lang="ko-KR" altLang="en-US" sz="1200" dirty="0">
                <a:latin typeface="Inter"/>
              </a:rPr>
              <a:t>동물성 지방</a:t>
            </a:r>
            <a:r>
              <a:rPr lang="en-US" altLang="ko-KR" sz="1200" dirty="0">
                <a:latin typeface="Inter"/>
              </a:rPr>
              <a:t>, </a:t>
            </a:r>
            <a:r>
              <a:rPr lang="ko-KR" altLang="en-US" sz="1200" dirty="0">
                <a:latin typeface="Inter"/>
              </a:rPr>
              <a:t>달걀</a:t>
            </a:r>
            <a:r>
              <a:rPr lang="en-US" altLang="ko-KR" sz="1200" dirty="0">
                <a:latin typeface="Inter"/>
              </a:rPr>
              <a:t>, </a:t>
            </a:r>
            <a:r>
              <a:rPr lang="ko-KR" altLang="en-US" sz="1200" dirty="0">
                <a:latin typeface="Inter"/>
              </a:rPr>
              <a:t>고기</a:t>
            </a:r>
            <a:r>
              <a:rPr lang="en-US" altLang="ko-KR" sz="1200" dirty="0">
                <a:latin typeface="Inter"/>
              </a:rPr>
              <a:t>, </a:t>
            </a:r>
            <a:r>
              <a:rPr lang="ko-KR" altLang="en-US" sz="1200" dirty="0">
                <a:latin typeface="Inter"/>
              </a:rPr>
              <a:t>우유</a:t>
            </a:r>
            <a:r>
              <a:rPr lang="en-US" altLang="ko-KR" sz="1400" b="0" i="0" dirty="0">
                <a:effectLst/>
                <a:latin typeface="Inter"/>
              </a:rPr>
              <a:t>), </a:t>
            </a:r>
            <a:r>
              <a:rPr lang="ko-KR" altLang="en-US" sz="1400" b="0" i="0" dirty="0">
                <a:effectLst/>
                <a:latin typeface="Inter"/>
              </a:rPr>
              <a:t>각성제</a:t>
            </a:r>
            <a:r>
              <a:rPr lang="en-US" altLang="ko-KR" sz="1400" b="0" i="0" dirty="0">
                <a:effectLst/>
                <a:latin typeface="Inter"/>
              </a:rPr>
              <a:t>, </a:t>
            </a:r>
            <a:r>
              <a:rPr lang="ko-KR" altLang="en-US" sz="1400" b="0" i="0" dirty="0">
                <a:effectLst/>
                <a:latin typeface="Inter"/>
              </a:rPr>
              <a:t>설탕과 감미료</a:t>
            </a:r>
            <a:endParaRPr lang="en-US" altLang="ko-KR" sz="1400" b="0" i="0" dirty="0">
              <a:effectLst/>
              <a:latin typeface="Inter"/>
            </a:endParaRPr>
          </a:p>
          <a:p>
            <a:r>
              <a:rPr lang="ko-KR" altLang="en-US" sz="1400" b="0" i="0" dirty="0">
                <a:effectLst/>
                <a:latin typeface="Inter"/>
              </a:rPr>
              <a:t>빨간 그래프</a:t>
            </a:r>
            <a:r>
              <a:rPr lang="en-US" altLang="ko-KR" sz="1400" b="0" i="0" dirty="0">
                <a:effectLst/>
                <a:latin typeface="Inter"/>
              </a:rPr>
              <a:t>(</a:t>
            </a:r>
            <a:r>
              <a:rPr lang="ko-KR" altLang="en-US" sz="1400" b="0" i="0" dirty="0">
                <a:effectLst/>
                <a:latin typeface="Inter"/>
              </a:rPr>
              <a:t>비만율과 </a:t>
            </a:r>
            <a:r>
              <a:rPr lang="ko-KR" altLang="en-US" sz="1400" b="0" i="0" dirty="0" err="1">
                <a:effectLst/>
                <a:latin typeface="Inter"/>
              </a:rPr>
              <a:t>음적</a:t>
            </a:r>
            <a:r>
              <a:rPr lang="ko-KR" altLang="en-US" sz="1400" b="0" i="0" dirty="0">
                <a:effectLst/>
                <a:latin typeface="Inter"/>
              </a:rPr>
              <a:t> 상관관계</a:t>
            </a:r>
            <a:r>
              <a:rPr lang="en-US" altLang="ko-KR" sz="1400" b="0" i="0" dirty="0">
                <a:effectLst/>
                <a:latin typeface="Inter"/>
              </a:rPr>
              <a:t>) : </a:t>
            </a:r>
            <a:r>
              <a:rPr lang="ko-KR" altLang="en-US" sz="1400" b="0" i="0" dirty="0">
                <a:effectLst/>
                <a:latin typeface="Inter"/>
              </a:rPr>
              <a:t>식물성 음식</a:t>
            </a:r>
            <a:r>
              <a:rPr lang="en-US" altLang="ko-KR" sz="1400" b="0" i="0" dirty="0">
                <a:effectLst/>
                <a:latin typeface="Inter"/>
              </a:rPr>
              <a:t>(</a:t>
            </a:r>
            <a:r>
              <a:rPr lang="ko-KR" altLang="en-US" sz="1200" b="0" i="0" dirty="0">
                <a:effectLst/>
                <a:latin typeface="Inter"/>
              </a:rPr>
              <a:t>식물성 제품</a:t>
            </a:r>
            <a:r>
              <a:rPr lang="en-US" altLang="ko-KR" sz="1200" b="0" i="0" dirty="0">
                <a:effectLst/>
                <a:latin typeface="Inter"/>
              </a:rPr>
              <a:t>, </a:t>
            </a:r>
            <a:r>
              <a:rPr lang="ko-KR" altLang="en-US" sz="1200" b="0" i="0" dirty="0">
                <a:effectLst/>
                <a:latin typeface="Inter"/>
              </a:rPr>
              <a:t>곡류</a:t>
            </a:r>
            <a:r>
              <a:rPr lang="en-US" altLang="ko-KR" sz="1400" b="0" i="0" dirty="0">
                <a:effectLst/>
                <a:latin typeface="Inter"/>
              </a:rPr>
              <a:t>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1400" i="0" dirty="0">
                <a:effectLst/>
                <a:latin typeface="Inter"/>
              </a:rPr>
              <a:t>비만율이 높은 이유는 동물성 음식</a:t>
            </a:r>
            <a:r>
              <a:rPr lang="en-US" altLang="ko-KR" sz="1400" i="0" dirty="0">
                <a:effectLst/>
                <a:latin typeface="Inter"/>
              </a:rPr>
              <a:t>, </a:t>
            </a:r>
            <a:r>
              <a:rPr lang="ko-KR" altLang="en-US" sz="1400" i="0" dirty="0">
                <a:effectLst/>
                <a:latin typeface="Inter"/>
              </a:rPr>
              <a:t>설탕</a:t>
            </a:r>
            <a:r>
              <a:rPr lang="en-US" altLang="ko-KR" sz="1400" i="0" dirty="0">
                <a:effectLst/>
                <a:latin typeface="Inter"/>
              </a:rPr>
              <a:t>&amp;</a:t>
            </a:r>
            <a:r>
              <a:rPr lang="ko-KR" altLang="en-US" sz="1400" i="0" dirty="0">
                <a:effectLst/>
                <a:latin typeface="Inter"/>
              </a:rPr>
              <a:t>감미료</a:t>
            </a:r>
            <a:r>
              <a:rPr lang="en-US" altLang="ko-KR" sz="1400" i="0" dirty="0">
                <a:effectLst/>
                <a:latin typeface="Inter"/>
              </a:rPr>
              <a:t>, </a:t>
            </a:r>
            <a:r>
              <a:rPr lang="ko-KR" altLang="en-US" sz="1400" i="0" dirty="0">
                <a:effectLst/>
                <a:latin typeface="Inter"/>
              </a:rPr>
              <a:t>각성제로부터의 </a:t>
            </a:r>
            <a:r>
              <a:rPr lang="en-US" altLang="ko-KR" sz="1400" i="0" dirty="0">
                <a:effectLst/>
                <a:latin typeface="Inter"/>
              </a:rPr>
              <a:t>kcal </a:t>
            </a:r>
            <a:r>
              <a:rPr lang="ko-KR" altLang="en-US" sz="1400" i="0" dirty="0">
                <a:effectLst/>
                <a:latin typeface="Inter"/>
              </a:rPr>
              <a:t>섭취량이 많고</a:t>
            </a:r>
            <a:r>
              <a:rPr lang="en-US" altLang="ko-KR" sz="1400" i="0" dirty="0">
                <a:effectLst/>
                <a:latin typeface="Inter"/>
              </a:rPr>
              <a:t>, </a:t>
            </a:r>
            <a:r>
              <a:rPr lang="ko-KR" altLang="en-US" sz="1400" i="0" dirty="0">
                <a:effectLst/>
                <a:latin typeface="Inter"/>
              </a:rPr>
              <a:t>식물성 음식의 </a:t>
            </a:r>
            <a:r>
              <a:rPr lang="en-US" altLang="ko-KR" sz="1400" i="0" dirty="0">
                <a:effectLst/>
                <a:latin typeface="Inter"/>
              </a:rPr>
              <a:t>kcal </a:t>
            </a:r>
            <a:r>
              <a:rPr lang="ko-KR" altLang="en-US" sz="1400" i="0" dirty="0">
                <a:effectLst/>
                <a:latin typeface="Inter"/>
              </a:rPr>
              <a:t>섭취량은 비교적 적기 때문이라고 추측할 수 있음</a:t>
            </a:r>
            <a:endParaRPr lang="en-US" altLang="ko-KR" sz="1400" i="0" dirty="0">
              <a:effectLst/>
              <a:latin typeface="Inter"/>
            </a:endParaRPr>
          </a:p>
          <a:p>
            <a:pPr marL="0" indent="0">
              <a:buNone/>
            </a:pPr>
            <a:endParaRPr lang="en-US" altLang="ko-KR" sz="1400" dirty="0">
              <a:latin typeface="Inter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Inter"/>
              </a:rPr>
              <a:t>2. </a:t>
            </a:r>
            <a:r>
              <a:rPr lang="ko-KR" altLang="en-US" sz="2400" b="1" dirty="0">
                <a:latin typeface="Inter"/>
              </a:rPr>
              <a:t>시사점</a:t>
            </a:r>
            <a:endParaRPr lang="en-US" altLang="ko-KR" sz="2400" b="1" dirty="0">
              <a:latin typeface="Inter"/>
            </a:endParaRPr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Inter"/>
              </a:rPr>
              <a:t>올바른 식습관 교육</a:t>
            </a:r>
            <a:r>
              <a:rPr lang="en-US" altLang="ko-KR" sz="1400" b="0" i="0" dirty="0">
                <a:effectLst/>
                <a:latin typeface="Inter"/>
              </a:rPr>
              <a:t>:</a:t>
            </a:r>
          </a:p>
          <a:p>
            <a:r>
              <a:rPr lang="ko-KR" altLang="en-US" sz="1400" b="0" i="0" dirty="0">
                <a:effectLst/>
                <a:latin typeface="Inter"/>
              </a:rPr>
              <a:t>인구에게 올바른 식습관 교육은 건강한 식단을 구성하는 데 중요하다</a:t>
            </a:r>
            <a:r>
              <a:rPr lang="en-US" altLang="ko-KR" sz="1400" b="0" i="0" dirty="0">
                <a:effectLst/>
                <a:latin typeface="Inter"/>
              </a:rPr>
              <a:t>.</a:t>
            </a:r>
          </a:p>
          <a:p>
            <a:r>
              <a:rPr lang="ko-KR" altLang="en-US" sz="1400" b="0" i="0" dirty="0">
                <a:effectLst/>
                <a:latin typeface="Inter"/>
              </a:rPr>
              <a:t>동물성 음식과 설탕</a:t>
            </a:r>
            <a:r>
              <a:rPr lang="en-US" altLang="ko-KR" sz="1400" b="0" i="0" dirty="0">
                <a:effectLst/>
                <a:latin typeface="Inter"/>
              </a:rPr>
              <a:t>, </a:t>
            </a:r>
            <a:r>
              <a:rPr lang="ko-KR" altLang="en-US" sz="1400" b="0" i="0" dirty="0">
                <a:effectLst/>
                <a:latin typeface="Inter"/>
              </a:rPr>
              <a:t>감미료</a:t>
            </a:r>
            <a:r>
              <a:rPr lang="en-US" altLang="ko-KR" sz="1400" b="0" i="0" dirty="0">
                <a:effectLst/>
                <a:latin typeface="Inter"/>
              </a:rPr>
              <a:t>, </a:t>
            </a:r>
            <a:r>
              <a:rPr lang="ko-KR" altLang="en-US" sz="1400" b="0" i="0" dirty="0">
                <a:effectLst/>
                <a:latin typeface="Inter"/>
              </a:rPr>
              <a:t>각성제의 과도한 섭취를 줄이고</a:t>
            </a:r>
            <a:r>
              <a:rPr lang="en-US" altLang="ko-KR" sz="1400" b="0" i="0" dirty="0">
                <a:effectLst/>
                <a:latin typeface="Inter"/>
              </a:rPr>
              <a:t>, </a:t>
            </a:r>
            <a:r>
              <a:rPr lang="ko-KR" altLang="en-US" sz="1400" b="0" i="0" dirty="0">
                <a:effectLst/>
                <a:latin typeface="Inter"/>
              </a:rPr>
              <a:t>식물성 음식을 적절히 섭취하는 교육이 필요하다</a:t>
            </a:r>
            <a:r>
              <a:rPr lang="en-US" altLang="ko-KR" sz="1400" b="0" i="0" dirty="0"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Inter"/>
              </a:rPr>
              <a:t>공공 보건 정책 수립</a:t>
            </a:r>
            <a:r>
              <a:rPr lang="en-US" altLang="ko-KR" sz="1400" b="0" i="0" dirty="0">
                <a:effectLst/>
                <a:latin typeface="Inter"/>
              </a:rPr>
              <a:t>:</a:t>
            </a:r>
          </a:p>
          <a:p>
            <a:r>
              <a:rPr lang="ko-KR" altLang="en-US" sz="1400" b="0" i="0" dirty="0">
                <a:effectLst/>
                <a:latin typeface="Inter"/>
              </a:rPr>
              <a:t>공공 보건 정책은 지역사회에서의 식품 소비에 영향을 미칠 수 있다</a:t>
            </a:r>
            <a:r>
              <a:rPr lang="en-US" altLang="ko-KR" sz="1400" b="0" i="0" dirty="0">
                <a:effectLst/>
                <a:latin typeface="Inter"/>
              </a:rPr>
              <a:t>.</a:t>
            </a:r>
          </a:p>
          <a:p>
            <a:r>
              <a:rPr lang="ko-KR" altLang="en-US" sz="1400" b="0" i="0" dirty="0">
                <a:effectLst/>
                <a:latin typeface="Inter"/>
              </a:rPr>
              <a:t>비만율이 높은 지역에서는 동물성 음식과 설탕 등의 제한 정책을 강화하고</a:t>
            </a:r>
            <a:r>
              <a:rPr lang="en-US" altLang="ko-KR" sz="1400" b="0" i="0" dirty="0">
                <a:effectLst/>
                <a:latin typeface="Inter"/>
              </a:rPr>
              <a:t>, </a:t>
            </a:r>
            <a:r>
              <a:rPr lang="ko-KR" altLang="en-US" sz="1400" b="0" i="0" dirty="0">
                <a:effectLst/>
                <a:latin typeface="Inter"/>
              </a:rPr>
              <a:t>식물성 음식의 접근성을 증가시키는 노력이 필요하다</a:t>
            </a:r>
            <a:r>
              <a:rPr lang="en-US" altLang="ko-KR" sz="1400" b="0" i="0" dirty="0">
                <a:effectLst/>
                <a:latin typeface="Inter"/>
              </a:rPr>
              <a:t>.</a:t>
            </a:r>
          </a:p>
          <a:p>
            <a:endParaRPr lang="en-US" altLang="ko-KR" sz="1400" b="0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Inter"/>
              </a:rPr>
              <a:t>이러한 결론과 시사점들을 고려하여 건강한 식습관을 촉진하고</a:t>
            </a:r>
            <a:r>
              <a:rPr lang="en-US" altLang="ko-KR" sz="1400" b="0" i="0" dirty="0">
                <a:effectLst/>
                <a:latin typeface="Inter"/>
              </a:rPr>
              <a:t>, </a:t>
            </a:r>
            <a:r>
              <a:rPr lang="ko-KR" altLang="en-US" sz="1400" b="0" i="0" dirty="0">
                <a:effectLst/>
                <a:latin typeface="Inter"/>
              </a:rPr>
              <a:t>비만 관리에 효과적인 정책 및 교육이 이루어져야 한다</a:t>
            </a:r>
            <a:r>
              <a:rPr lang="en-US" altLang="ko-KR" sz="1400" b="0" i="0" dirty="0"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endParaRPr lang="en-US" altLang="ko-KR" sz="2400" b="1" dirty="0">
              <a:latin typeface="Inter"/>
            </a:endParaRPr>
          </a:p>
          <a:p>
            <a:pPr marL="0" indent="0">
              <a:buNone/>
            </a:pPr>
            <a:endParaRPr lang="en-US" altLang="ko-KR" sz="24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1400" dirty="0">
              <a:latin typeface="Inter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1400" dirty="0">
              <a:latin typeface="Inter"/>
            </a:endParaRPr>
          </a:p>
          <a:p>
            <a:endParaRPr lang="en-US" altLang="ko-KR" sz="1400" b="0" i="0" dirty="0">
              <a:effectLst/>
              <a:latin typeface="Inter"/>
            </a:endParaRPr>
          </a:p>
          <a:p>
            <a:endParaRPr lang="ko-KR" altLang="en-US" sz="1400" b="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600" b="0" i="0" dirty="0">
              <a:effectLst/>
              <a:latin typeface="Inter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369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68F4-E42B-525A-6CEB-E0B1F9C7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A17AE-7F30-9D2E-0ABF-E5B1993A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dirty="0"/>
              <a:t>1. Happiness levels</a:t>
            </a:r>
            <a:r>
              <a:rPr lang="ko-KR" altLang="en-US" dirty="0"/>
              <a:t>과 라이프 스타일 요소 간 관계</a:t>
            </a:r>
          </a:p>
          <a:p>
            <a:pPr marL="0" indent="0">
              <a:buNone/>
            </a:pPr>
            <a:r>
              <a:rPr lang="en" altLang="ko-KR" dirty="0"/>
              <a:t>2. </a:t>
            </a:r>
            <a:r>
              <a:rPr lang="ko-KR" altLang="en-US" dirty="0"/>
              <a:t>비만율과 라이프 스타일 요소 간 관계 </a:t>
            </a:r>
          </a:p>
          <a:p>
            <a:pPr marL="0" indent="0">
              <a:buNone/>
            </a:pPr>
            <a:r>
              <a:rPr lang="en" altLang="ko-KR" dirty="0"/>
              <a:t>3. COVID-19 </a:t>
            </a:r>
            <a:r>
              <a:rPr lang="ko-KR" altLang="en-US" dirty="0"/>
              <a:t>확진과 비만율의 관계 </a:t>
            </a:r>
            <a:endParaRPr lang="en-US" altLang="ko-KR" dirty="0"/>
          </a:p>
          <a:p>
            <a:pPr marL="0" indent="0">
              <a:buNone/>
            </a:pPr>
            <a:r>
              <a:rPr lang="en" altLang="ko-KR" dirty="0"/>
              <a:t>4. </a:t>
            </a:r>
            <a:r>
              <a:rPr lang="ko-KR" altLang="en-US" dirty="0"/>
              <a:t>비만율과 섭취하는 음식 종류의 관계 </a:t>
            </a:r>
          </a:p>
          <a:p>
            <a:pPr marL="0" indent="0">
              <a:buNone/>
            </a:pPr>
            <a:r>
              <a:rPr lang="en" altLang="ko-KR" dirty="0"/>
              <a:t>5. </a:t>
            </a:r>
            <a:r>
              <a:rPr lang="ko-KR" altLang="en-US" dirty="0"/>
              <a:t>물</a:t>
            </a:r>
            <a:r>
              <a:rPr lang="en-US" altLang="ko-KR" dirty="0"/>
              <a:t>, </a:t>
            </a:r>
            <a:r>
              <a:rPr lang="ko-KR" altLang="en-US" dirty="0"/>
              <a:t>일조량 등의 환경적 요인과 섭취하는 음식 종류의 관계 </a:t>
            </a:r>
          </a:p>
          <a:p>
            <a:pPr marL="0" indent="0">
              <a:buNone/>
            </a:pPr>
            <a:r>
              <a:rPr lang="en" altLang="ko-KR" dirty="0"/>
              <a:t>6. </a:t>
            </a:r>
            <a:r>
              <a:rPr lang="ko-KR" altLang="en-US" dirty="0" err="1"/>
              <a:t>영양결핍률과</a:t>
            </a:r>
            <a:r>
              <a:rPr lang="ko-KR" altLang="en-US" dirty="0"/>
              <a:t> 섭취하는 음식 종류의 관계</a:t>
            </a:r>
            <a:endParaRPr lang="en-US" altLang="ko-KR" dirty="0"/>
          </a:p>
          <a:p>
            <a:pPr marL="0" indent="0">
              <a:buNone/>
            </a:pPr>
            <a:r>
              <a:rPr lang="en" altLang="ko-KR" dirty="0"/>
              <a:t>7. </a:t>
            </a:r>
            <a:r>
              <a:rPr lang="ko-KR" altLang="en-US" dirty="0"/>
              <a:t>물</a:t>
            </a:r>
            <a:r>
              <a:rPr lang="en-US" altLang="ko-KR" dirty="0"/>
              <a:t>, </a:t>
            </a:r>
            <a:r>
              <a:rPr lang="ko-KR" altLang="en-US" dirty="0"/>
              <a:t>일조량 등의 환경적 요인과 </a:t>
            </a:r>
            <a:r>
              <a:rPr lang="ko-KR" altLang="en-US" dirty="0" err="1"/>
              <a:t>영양결핍률의</a:t>
            </a:r>
            <a:r>
              <a:rPr lang="ko-KR" altLang="en-US" dirty="0"/>
              <a:t> 관계</a:t>
            </a:r>
          </a:p>
          <a:p>
            <a:pPr marL="0" indent="0">
              <a:buNone/>
            </a:pPr>
            <a:r>
              <a:rPr lang="en" altLang="ko-KR" dirty="0"/>
              <a:t>8. </a:t>
            </a:r>
            <a:r>
              <a:rPr lang="ko-KR" altLang="en-US" dirty="0" err="1"/>
              <a:t>영양결핍률과</a:t>
            </a:r>
            <a:r>
              <a:rPr lang="ko-KR" altLang="en-US" dirty="0"/>
              <a:t> </a:t>
            </a:r>
            <a:r>
              <a:rPr lang="en" altLang="ko-KR" dirty="0"/>
              <a:t>COVID-19 </a:t>
            </a:r>
            <a:r>
              <a:rPr lang="ko-KR" altLang="en-US" dirty="0" err="1"/>
              <a:t>치명률</a:t>
            </a:r>
            <a:r>
              <a:rPr lang="en-US" altLang="ko-KR" dirty="0"/>
              <a:t>, </a:t>
            </a:r>
            <a:r>
              <a:rPr lang="ko-KR" altLang="en-US" dirty="0"/>
              <a:t>사망률의 관계</a:t>
            </a:r>
          </a:p>
        </p:txBody>
      </p:sp>
    </p:spTree>
    <p:extLst>
      <p:ext uri="{BB962C8B-B14F-4D97-AF65-F5344CB8AC3E}">
        <p14:creationId xmlns:p14="http://schemas.microsoft.com/office/powerpoint/2010/main" val="142051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600" dirty="0"/>
              <a:t>환경적 요인과 섭취하는 음식 종류의 관계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3227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313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B8B4E-C0F5-8DED-442C-7F055734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94" y="560881"/>
            <a:ext cx="10298727" cy="1114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3600" dirty="0"/>
              <a:t>환경적 요인과 섭취하는 음식 종류의 관계</a:t>
            </a:r>
            <a:endParaRPr kumimoji="1" lang="en-US" altLang="ko-KR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7A87B-D64F-A082-C37B-05C75168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일조량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 한 병의 가격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비만율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등의 환경적 요인 중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음식의 종류와 관련된 환경적 요인이라고 볼 수 있는 변수 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가지 임의로 선정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Sunshine hours</a:t>
            </a:r>
          </a:p>
          <a:p>
            <a:pPr>
              <a:lnSpc>
                <a:spcPct val="150000"/>
              </a:lnSpc>
            </a:pP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  <a:p>
            <a:pPr>
              <a:lnSpc>
                <a:spcPct val="150000"/>
              </a:lnSpc>
            </a:pP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0575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Sunshine hours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132EAA-D8F7-831C-DA8B-E2588F1C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4" y="685214"/>
            <a:ext cx="10812471" cy="149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C5DF5E0-D024-D454-9D43-1748C481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48" y="2175970"/>
            <a:ext cx="5996702" cy="46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71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Sunshine hours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D69CC7-201E-E2D5-8C35-8F33F60FB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56" y="888600"/>
            <a:ext cx="9810085" cy="12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FCB2462-30D9-C5E2-4338-4CB15513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20" y="2233406"/>
            <a:ext cx="6058359" cy="462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0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Sunshine hours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D03EBC-8031-1D81-FECB-757A3A8C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0" y="703143"/>
            <a:ext cx="10399338" cy="14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DE63151-16A7-60C6-EA51-AFEB2D9C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04" y="2171489"/>
            <a:ext cx="6263148" cy="46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0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Sunshine hours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18D127-77E3-2F52-BE9F-489C286F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0" y="703144"/>
            <a:ext cx="11189160" cy="14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7AFF989-6C5D-9A6A-81F3-22A1311F3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3" y="2254038"/>
            <a:ext cx="6006353" cy="460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3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8CB3FB2-D9B2-30DA-488C-83EB89D78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5" y="5278798"/>
            <a:ext cx="11166570" cy="139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0F2CF8-E776-BAC3-300D-F21267A9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04" y="496504"/>
            <a:ext cx="6255991" cy="478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846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D5BEEC-C2D1-9D2C-2682-138BD5F1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1" y="5134374"/>
            <a:ext cx="11527278" cy="14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669AC03-F019-56BD-91F1-23427BCC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3" y="629609"/>
            <a:ext cx="6006353" cy="45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019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F153228-0CC8-D3CF-3CDE-E058FB296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4" y="5254196"/>
            <a:ext cx="11437231" cy="144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CAA4E6A-FF29-FFB1-A199-DBA793B3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72" y="566546"/>
            <a:ext cx="6019054" cy="46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2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09172F6-DED6-7BC7-E64B-95A991649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3" y="5252865"/>
            <a:ext cx="11761694" cy="138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0D99458-A9CC-25F2-5F66-0D16C8351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5" y="565049"/>
            <a:ext cx="6113930" cy="46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2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4482-4C95-3353-1C89-9B7C0B5F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58" y="285749"/>
            <a:ext cx="3616913" cy="1453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소개 </a:t>
            </a:r>
            <a:b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life</a:t>
            </a:r>
          </a:p>
        </p:txBody>
      </p:sp>
      <p:pic>
        <p:nvPicPr>
          <p:cNvPr id="5" name="그림 4" descr="텍스트, 스크린샷, 번호, 영수증이(가) 표시된 사진&#10;&#10;자동 생성된 설명">
            <a:extLst>
              <a:ext uri="{FF2B5EF4-FFF2-40B4-BE49-F238E27FC236}">
                <a16:creationId xmlns:a16="http://schemas.microsoft.com/office/drawing/2014/main" id="{DB688D59-F69D-113C-0363-C30A65DB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032" y="78384"/>
            <a:ext cx="7182007" cy="3537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9F62A-85EB-8A9D-FD64-7F7319A1FCD7}"/>
              </a:ext>
            </a:extLst>
          </p:cNvPr>
          <p:cNvSpPr txBox="1"/>
          <p:nvPr/>
        </p:nvSpPr>
        <p:spPr>
          <a:xfrm>
            <a:off x="0" y="3716338"/>
            <a:ext cx="7177401" cy="31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City (</a:t>
            </a:r>
            <a:r>
              <a:rPr lang="ko-KR" altLang="en-US" sz="1100" b="1" i="0" dirty="0">
                <a:effectLst/>
                <a:latin typeface="Söhne"/>
              </a:rPr>
              <a:t>도시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각 행의 도시 이름</a:t>
            </a:r>
            <a:r>
              <a:rPr lang="en-US" altLang="ko-KR" sz="1100" b="0" i="0" dirty="0"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Rank (</a:t>
            </a:r>
            <a:r>
              <a:rPr lang="ko-KR" altLang="en-US" sz="1100" b="1" i="0" dirty="0">
                <a:effectLst/>
                <a:latin typeface="Söhne"/>
              </a:rPr>
              <a:t>순위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도시의 순위</a:t>
            </a:r>
            <a:r>
              <a:rPr lang="en-US" altLang="ko-KR" sz="1100" b="0" i="0" dirty="0">
                <a:effectLst/>
                <a:latin typeface="Söhne"/>
              </a:rPr>
              <a:t>(</a:t>
            </a:r>
            <a:r>
              <a:rPr lang="ko-KR" altLang="en-US" sz="1100" b="0" i="0" dirty="0">
                <a:effectLst/>
                <a:latin typeface="Söhne"/>
              </a:rPr>
              <a:t>예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가장 낮은 순위일수록 높은 등급</a:t>
            </a:r>
            <a:r>
              <a:rPr lang="en-US" altLang="ko-KR" sz="1100" b="0" i="0" dirty="0">
                <a:effectLst/>
                <a:latin typeface="Söhne"/>
              </a:rPr>
              <a:t>)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Sunshine hours (</a:t>
            </a:r>
            <a:r>
              <a:rPr lang="ko-KR" altLang="en-US" sz="1100" b="1" i="0" dirty="0">
                <a:effectLst/>
                <a:latin typeface="Söhne"/>
              </a:rPr>
              <a:t>도시의 일조 시간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도시의 연간 평균 일조 시간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Cost of a bottle of water (</a:t>
            </a:r>
            <a:r>
              <a:rPr lang="ko-KR" altLang="en-US" sz="1100" b="1" i="0" dirty="0">
                <a:effectLst/>
                <a:latin typeface="Söhne"/>
              </a:rPr>
              <a:t>도시에서의 물 병 가격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도시에서 물 병의 가격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Obesity levels (Country) (</a:t>
            </a:r>
            <a:r>
              <a:rPr lang="ko-KR" altLang="en-US" sz="1100" b="1" i="0" dirty="0">
                <a:effectLst/>
                <a:latin typeface="Söhne"/>
              </a:rPr>
              <a:t>비만 수준 </a:t>
            </a:r>
            <a:r>
              <a:rPr lang="en-US" altLang="ko-KR" sz="1100" b="1" i="0" dirty="0">
                <a:effectLst/>
                <a:latin typeface="Söhne"/>
              </a:rPr>
              <a:t>- </a:t>
            </a:r>
            <a:r>
              <a:rPr lang="ko-KR" altLang="en-US" sz="1100" b="1" i="0" dirty="0">
                <a:effectLst/>
                <a:latin typeface="Söhne"/>
              </a:rPr>
              <a:t>국가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도시가 속한 국가의 비만 수준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Life expectancy (years) (Country) (</a:t>
            </a:r>
            <a:r>
              <a:rPr lang="ko-KR" altLang="en-US" sz="1100" b="1" i="0" dirty="0">
                <a:effectLst/>
                <a:latin typeface="Söhne"/>
              </a:rPr>
              <a:t>평균 수명 </a:t>
            </a:r>
            <a:r>
              <a:rPr lang="en-US" altLang="ko-KR" sz="1100" b="1" i="0" dirty="0">
                <a:effectLst/>
                <a:latin typeface="Söhne"/>
              </a:rPr>
              <a:t>- </a:t>
            </a:r>
            <a:r>
              <a:rPr lang="ko-KR" altLang="en-US" sz="1100" b="1" i="0" dirty="0">
                <a:effectLst/>
                <a:latin typeface="Söhne"/>
              </a:rPr>
              <a:t>국가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도시가 속한 국가의 평균 수명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Pollution (Index score) (City) (</a:t>
            </a:r>
            <a:r>
              <a:rPr lang="ko-KR" altLang="en-US" sz="1100" b="1" i="0" dirty="0">
                <a:effectLst/>
                <a:latin typeface="Söhne"/>
              </a:rPr>
              <a:t>대기 오염 지수 </a:t>
            </a:r>
            <a:r>
              <a:rPr lang="en-US" altLang="ko-KR" sz="1100" b="1" i="0" dirty="0">
                <a:effectLst/>
                <a:latin typeface="Söhne"/>
              </a:rPr>
              <a:t>- </a:t>
            </a:r>
            <a:r>
              <a:rPr lang="ko-KR" altLang="en-US" sz="1100" b="1" i="0" dirty="0">
                <a:effectLst/>
                <a:latin typeface="Söhne"/>
              </a:rPr>
              <a:t>도시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도시의 대기 오염 지수 점수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Annual avg. hours worked (</a:t>
            </a:r>
            <a:r>
              <a:rPr lang="ko-KR" altLang="en-US" sz="1100" b="1" i="0" dirty="0">
                <a:effectLst/>
                <a:latin typeface="Söhne"/>
              </a:rPr>
              <a:t>연평균 근로 시간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근로자들의 연간 평균 근로 시간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Happiness levels (Country) (</a:t>
            </a:r>
            <a:r>
              <a:rPr lang="ko-KR" altLang="en-US" sz="1100" b="1" i="0" dirty="0">
                <a:effectLst/>
                <a:latin typeface="Söhne"/>
              </a:rPr>
              <a:t>행복 수준 </a:t>
            </a:r>
            <a:r>
              <a:rPr lang="en-US" altLang="ko-KR" sz="1100" b="1" i="0" dirty="0">
                <a:effectLst/>
                <a:latin typeface="Söhne"/>
              </a:rPr>
              <a:t>- </a:t>
            </a:r>
            <a:r>
              <a:rPr lang="ko-KR" altLang="en-US" sz="1100" b="1" i="0" dirty="0">
                <a:effectLst/>
                <a:latin typeface="Söhne"/>
              </a:rPr>
              <a:t>국가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도시가 속한 국가의 행복 수준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Outdoor activities (</a:t>
            </a:r>
            <a:r>
              <a:rPr lang="ko-KR" altLang="en-US" sz="1100" b="1" i="0" dirty="0">
                <a:effectLst/>
                <a:latin typeface="Söhne"/>
              </a:rPr>
              <a:t>도시에서의 야외 활동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도시에서 즐길 수 있는 야외 활동의 다양성 수준</a:t>
            </a:r>
            <a:r>
              <a:rPr lang="en-US" altLang="ko-KR" sz="1100" b="0" i="0" dirty="0"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Number of take out places (</a:t>
            </a:r>
            <a:r>
              <a:rPr lang="ko-KR" altLang="en-US" sz="1100" b="1" i="0" dirty="0">
                <a:effectLst/>
                <a:latin typeface="Söhne"/>
              </a:rPr>
              <a:t>도시의 </a:t>
            </a:r>
            <a:r>
              <a:rPr lang="ko-KR" altLang="en-US" sz="1100" b="1" i="0" dirty="0" err="1">
                <a:effectLst/>
                <a:latin typeface="Söhne"/>
              </a:rPr>
              <a:t>테이크아웃</a:t>
            </a:r>
            <a:r>
              <a:rPr lang="ko-KR" altLang="en-US" sz="1100" b="1" i="0" dirty="0">
                <a:effectLst/>
                <a:latin typeface="Söhne"/>
              </a:rPr>
              <a:t> 장소 수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 내의 </a:t>
            </a:r>
            <a:r>
              <a:rPr lang="ko-KR" altLang="en-US" sz="1100" b="0" i="0" dirty="0" err="1">
                <a:effectLst/>
                <a:latin typeface="Söhne"/>
              </a:rPr>
              <a:t>테이크아웃</a:t>
            </a:r>
            <a:r>
              <a:rPr lang="ko-KR" altLang="en-US" sz="1100" b="0" i="0" dirty="0">
                <a:effectLst/>
                <a:latin typeface="Söhne"/>
              </a:rPr>
              <a:t> 장소의 수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" altLang="ko-KR" sz="1100" b="1" i="0" dirty="0">
                <a:effectLst/>
                <a:latin typeface="Söhne"/>
              </a:rPr>
              <a:t>Cost of a monthly gym membership (</a:t>
            </a:r>
            <a:r>
              <a:rPr lang="ko-KR" altLang="en-US" sz="1100" b="1" i="0" dirty="0">
                <a:effectLst/>
                <a:latin typeface="Söhne"/>
              </a:rPr>
              <a:t>도시에서의 월간 체육관 회원비</a:t>
            </a:r>
            <a:r>
              <a:rPr lang="en-US" altLang="ko-KR" sz="1100" b="1" i="0" dirty="0">
                <a:effectLst/>
                <a:latin typeface="Söhne"/>
              </a:rPr>
              <a:t>):</a:t>
            </a:r>
            <a:r>
              <a:rPr lang="ko-KR" altLang="en-US" sz="1100" b="0" i="0" dirty="0">
                <a:effectLst/>
                <a:latin typeface="Söhne"/>
              </a:rPr>
              <a:t> 해당 도시에서의 월간 체육관 회원비용</a:t>
            </a:r>
            <a:r>
              <a:rPr lang="en-US" altLang="ko-KR" sz="700" b="0" i="0" dirty="0">
                <a:effectLst/>
                <a:latin typeface="Söhne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75B81-B867-435F-B927-604B3A57385A}"/>
              </a:ext>
            </a:extLst>
          </p:cNvPr>
          <p:cNvSpPr txBox="1"/>
          <p:nvPr/>
        </p:nvSpPr>
        <p:spPr>
          <a:xfrm>
            <a:off x="4517508" y="3864765"/>
            <a:ext cx="8857129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rtl="0">
              <a:spcBef>
                <a:spcPts val="0"/>
              </a:spcBef>
              <a:spcAft>
                <a:spcPts val="800"/>
              </a:spcAft>
            </a:pP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Healthy Lifestyle Cities Report 2021 - healthy_lifestyle_city_2021.csv</a:t>
            </a:r>
            <a:endParaRPr lang="en" altLang="ko-KR" b="0" dirty="0">
              <a:effectLst/>
            </a:endParaRPr>
          </a:p>
          <a:p>
            <a:br>
              <a:rPr lang="en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507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3A910C2-740F-D2F3-E16B-A2AA04F6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9" y="5393151"/>
            <a:ext cx="11862622" cy="139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1945ED5-79CE-76A5-D732-582F3B80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47" y="584903"/>
            <a:ext cx="6159679" cy="480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991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EEFC97E-BEC2-AF97-D28D-2EB4973B7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r="7247" b="1"/>
          <a:stretch/>
        </p:blipFill>
        <p:spPr bwMode="auto">
          <a:xfrm>
            <a:off x="234043" y="5307692"/>
            <a:ext cx="11723914" cy="14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C5E2C9F-BCBF-E31E-F314-26B4707B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175" y="631781"/>
            <a:ext cx="6191650" cy="467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12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7D21D55-479D-C788-94E7-E4AA4F3C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5" y="5374803"/>
            <a:ext cx="11905129" cy="14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81155A64-8305-191E-0330-3681644A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28" y="523924"/>
            <a:ext cx="6364941" cy="48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36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8D25E70-7B55-B0B2-F1D2-A74D43DC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7" y="5381557"/>
            <a:ext cx="11641606" cy="139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2CC05BAE-B899-C8EA-68F0-E324D7FA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47" y="703143"/>
            <a:ext cx="6019693" cy="46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202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6FBDB75D-3E89-314F-5F31-7ABDB4C78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41" r="7270" b="-1"/>
          <a:stretch/>
        </p:blipFill>
        <p:spPr bwMode="auto">
          <a:xfrm>
            <a:off x="783771" y="5324200"/>
            <a:ext cx="10624457" cy="14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37827197-E038-94A6-BC44-1B44D719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66" y="562263"/>
            <a:ext cx="6299465" cy="490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178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1CE4338-80BC-46CD-4738-C2E2BBE2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49" y="5494457"/>
            <a:ext cx="11523501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0CF92D59-D3ED-688B-583E-B9702D45D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30" y="621859"/>
            <a:ext cx="6460938" cy="49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913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FB87AB2-A210-9FEF-8FCF-1F80D5CB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22071"/>
            <a:ext cx="11582400" cy="132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18E17184-4508-C585-C277-4CB6959B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30" y="531889"/>
            <a:ext cx="6460938" cy="504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673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6FC4710-1BBB-7BBC-DFD4-07C28513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0" y="5426499"/>
            <a:ext cx="10803680" cy="141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F06956D-7584-3B0F-3CE3-C880312A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19" y="635908"/>
            <a:ext cx="6353362" cy="483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54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5.</a:t>
            </a:r>
            <a:r>
              <a:rPr kumimoji="1" lang="ko-KR" altLang="en-US" sz="1800" dirty="0"/>
              <a:t> 환경적 요인과 섭취하는 음식 종류의 관계</a:t>
            </a:r>
            <a:r>
              <a:rPr kumimoji="1" lang="en-US" altLang="ko-KR" sz="1800" dirty="0"/>
              <a:t> -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endParaRPr lang="ko-Kore-KR" altLang="en-US" sz="18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6A65A07-5659-5079-CF71-F003B2B0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9" y="5537200"/>
            <a:ext cx="10601621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39B7693B-7743-6EA6-474C-831A4B92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46" y="503268"/>
            <a:ext cx="6565339" cy="50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49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영양결핍률과</a:t>
            </a:r>
            <a:r>
              <a:rPr lang="ko-KR" altLang="en-US" sz="3600" dirty="0"/>
              <a:t> 섭취하는 음식 종류의 관계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353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603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052B7-BB84-112C-A096-CA59A258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</a:t>
            </a:r>
            <a:r>
              <a:rPr kumimoji="1" lang="ko-KR" altLang="en-US" dirty="0" err="1"/>
              <a:t>전처리</a:t>
            </a:r>
            <a:b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life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81B09-CFFB-272F-6B41-E0C7DCBBB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  <a:latin typeface="Menlo" panose="020B0609030804020204" pitchFamily="49" charset="0"/>
              </a:rPr>
              <a:t>열 이름 변경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:</a:t>
            </a:r>
            <a:endParaRPr lang="ko-KR" altLang="en-US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Helvetica Neue" panose="02000503000000020004" pitchFamily="2" charset="0"/>
              </a:rPr>
              <a:t>'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City'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열을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'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Country'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다른 열 이름들도 주어진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딕셔너리에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따라 변경됩니다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err="1">
                <a:effectLst/>
                <a:latin typeface="Helvetica Neue" panose="02000503000000020004" pitchFamily="2" charset="0"/>
              </a:rPr>
              <a:t>결측치</a:t>
            </a:r>
            <a:r>
              <a:rPr lang="ko-KR" altLang="en-US" b="1" dirty="0">
                <a:effectLst/>
                <a:latin typeface="Helvetica Neue" panose="02000503000000020004" pitchFamily="2" charset="0"/>
              </a:rPr>
              <a:t> 정제</a:t>
            </a:r>
            <a:r>
              <a:rPr lang="en-US" altLang="ko-KR" b="1" dirty="0">
                <a:effectLst/>
                <a:latin typeface="Helvetica Neue" panose="02000503000000020004" pitchFamily="2" charset="0"/>
              </a:rPr>
              <a:t>: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Helvetica Neue" panose="02000503000000020004" pitchFamily="2" charset="0"/>
              </a:rPr>
              <a:t>'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Sunshine hours', 'Pollution(Index score)', 'Annual avg. hours worked'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열의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결측치를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각각 해당 열의 평균값으로 대체합니다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  <a:latin typeface="Helvetica Neue" panose="02000503000000020004" pitchFamily="2" charset="0"/>
              </a:rPr>
              <a:t>단위 기호 제거</a:t>
            </a:r>
            <a:r>
              <a:rPr lang="en-US" altLang="ko-KR" b="1" dirty="0">
                <a:effectLst/>
                <a:latin typeface="Helvetica Neue" panose="02000503000000020004" pitchFamily="2" charset="0"/>
              </a:rPr>
              <a:t>: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Helvetica Neue" panose="02000503000000020004" pitchFamily="2" charset="0"/>
              </a:rPr>
              <a:t>'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Obesity levels', 'Cost of a bottle of water', 'Cost of a monthly gym membership'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열의 값에서 단위 기호를 제거하고 숫자형으로 변환합니다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  <a:latin typeface="Helvetica Neue" panose="02000503000000020004" pitchFamily="2" charset="0"/>
              </a:rPr>
              <a:t>도시를 국가로 변환</a:t>
            </a:r>
            <a:r>
              <a:rPr lang="en-US" altLang="ko-KR" b="1" dirty="0">
                <a:effectLst/>
                <a:latin typeface="Helvetica Neue" panose="02000503000000020004" pitchFamily="2" charset="0"/>
              </a:rPr>
              <a:t>: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'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Country'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매핑합니다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985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B33F7E5-2DDF-43E3-75F8-BE8AF38D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256" y="582763"/>
            <a:ext cx="8071485" cy="50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EFB56-78A6-A225-F961-D7413155C735}"/>
              </a:ext>
            </a:extLst>
          </p:cNvPr>
          <p:cNvSpPr txBox="1"/>
          <p:nvPr/>
        </p:nvSpPr>
        <p:spPr>
          <a:xfrm>
            <a:off x="266699" y="5554692"/>
            <a:ext cx="1165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(Animal Products): Animal Products Statistic=0.9575, p-value=0.00011729457037290558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Statistic=28.2978, p-value=0.000000201260870676462213233184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(Animal Products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-0.7538 p-value: 0.00000000000000000000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324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806B794-83FA-9985-C3DD-E34F7B62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17" y="703143"/>
            <a:ext cx="7644766" cy="48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A71CC-A3C6-CB20-F3A3-409EDD6B3A9A}"/>
              </a:ext>
            </a:extLst>
          </p:cNvPr>
          <p:cNvSpPr txBox="1"/>
          <p:nvPr/>
        </p:nvSpPr>
        <p:spPr>
          <a:xfrm>
            <a:off x="487680" y="5526236"/>
            <a:ext cx="11216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(Animal fats): Animal fats Statistic=0.8018, p-value=0.00000000000036137038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Statistic=90.4982, p-value=0.000000000000000000574578171530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(Animal fats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-0.6544 p-value: 0.00000000000000000003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063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339ADB-86BA-A09A-3ACB-846A1565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35" y="550742"/>
            <a:ext cx="7254129" cy="469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2B82F-9F26-B2AB-8587-0100EEE45AF0}"/>
              </a:ext>
            </a:extLst>
          </p:cNvPr>
          <p:cNvSpPr txBox="1"/>
          <p:nvPr/>
        </p:nvSpPr>
        <p:spPr>
          <a:xfrm>
            <a:off x="0" y="5248349"/>
            <a:ext cx="12352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(Cereals - Excluding Beer): Cereals - Excluding Beer Statistic=0.9698, p-value=0.00183851050678640604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Statistic=12.6325, p-value=0.000438971915055249260750880325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(Cereals - Excluding Beer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0.5967 p-value: 0.00000000000000031848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452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ABC34A6-3AFB-1706-8214-5B4A8E75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660" y="500889"/>
            <a:ext cx="7932680" cy="500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CED21-3A3B-8EE1-D679-F3373E7E4DBE}"/>
              </a:ext>
            </a:extLst>
          </p:cNvPr>
          <p:cNvSpPr txBox="1"/>
          <p:nvPr/>
        </p:nvSpPr>
        <p:spPr>
          <a:xfrm>
            <a:off x="230828" y="5425325"/>
            <a:ext cx="119719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(Eggs): Eggs Statistic=0.9366, p-value=0.00000222735798161011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Statistic=108.1912, p-value=0.000000000000000000000676031017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(Eggs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-0.7013 p-value: 0.00000000000000000000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296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F45DC00-908D-68FC-AB96-1D0F5EB6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32" y="463253"/>
            <a:ext cx="8030528" cy="520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08730-E8F7-5C52-88D6-7577C4CA615D}"/>
              </a:ext>
            </a:extLst>
          </p:cNvPr>
          <p:cNvSpPr txBox="1"/>
          <p:nvPr/>
        </p:nvSpPr>
        <p:spPr>
          <a:xfrm>
            <a:off x="335280" y="5526727"/>
            <a:ext cx="11521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(Meat): Meat Statistic=0.9627, p-value=0.00035980451502837241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Statistic=71.3593, p-value=0.000000000000001220068585978986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(Meat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-0.6527 p-value: 0.00000000000000000005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140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595E23E-3B78-1578-D2B7-01D683A9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64" y="482639"/>
            <a:ext cx="7904136" cy="51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7D341-B161-C483-27BA-0DC5937A48B8}"/>
              </a:ext>
            </a:extLst>
          </p:cNvPr>
          <p:cNvSpPr txBox="1"/>
          <p:nvPr/>
        </p:nvSpPr>
        <p:spPr>
          <a:xfrm>
            <a:off x="0" y="5380672"/>
            <a:ext cx="12542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(Milk - Excluding Butter): Milk - Excluding Butter Statistic=0.9457, </a:t>
            </a:r>
          </a:p>
          <a:p>
            <a:r>
              <a:rPr lang="en-US" altLang="ko-KR" dirty="0"/>
              <a:t>								p-value=0.00001141097891377285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Statistic=71.6792, p-value=0.000000000000001069815745351464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(Milk - Excluding Butter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-0.6237 p-value: 0.00000000000000000563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845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B2EA320-231F-5F9C-0E7E-AD91F951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57" y="521969"/>
            <a:ext cx="7919085" cy="499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1D618-6648-6D14-35B1-9314A284EC79}"/>
              </a:ext>
            </a:extLst>
          </p:cNvPr>
          <p:cNvSpPr txBox="1"/>
          <p:nvPr/>
        </p:nvSpPr>
        <p:spPr>
          <a:xfrm>
            <a:off x="499109" y="5439934"/>
            <a:ext cx="11193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(Stimulants): Stimulants Statistic=0.8019, p-value=0.00000000000036255753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Statistic=109.1712, p-value=0.000000000000000000000469388117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(Stimulants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-0.5360 p-value: 0.00000000000078277531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580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35B14CA-9191-C4C6-5BD3-A42FB012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522456"/>
            <a:ext cx="7939088" cy="51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37620-5481-7435-0577-BA7277809F03}"/>
              </a:ext>
            </a:extLst>
          </p:cNvPr>
          <p:cNvSpPr txBox="1"/>
          <p:nvPr/>
        </p:nvSpPr>
        <p:spPr>
          <a:xfrm>
            <a:off x="486726" y="5530215"/>
            <a:ext cx="112185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</a:t>
            </a:r>
            <a:r>
              <a:rPr lang="en-US" altLang="ko-KR" dirty="0" err="1"/>
              <a:t>Treenuts</a:t>
            </a:r>
            <a:r>
              <a:rPr lang="en-US" altLang="ko-KR" dirty="0"/>
              <a:t>): </a:t>
            </a:r>
            <a:r>
              <a:rPr lang="en-US" altLang="ko-KR" dirty="0" err="1"/>
              <a:t>Treenuts</a:t>
            </a:r>
            <a:r>
              <a:rPr lang="en-US" altLang="ko-KR" dirty="0"/>
              <a:t> Statistic=0.8157, p-value=0.00000000000118837253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Statistic=109.5890, p-value=0.000000000000000000000401877064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</a:t>
            </a:r>
            <a:r>
              <a:rPr lang="en-US" altLang="ko-KR" dirty="0" err="1"/>
              <a:t>Treenuts</a:t>
            </a:r>
            <a:r>
              <a:rPr lang="en-US" altLang="ko-KR" dirty="0"/>
              <a:t>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-0.5552 p-value: 0.00000000000007899340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02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C43643B-5D8E-DC81-2F78-29EB4A21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93" y="474344"/>
            <a:ext cx="8089214" cy="510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DE848-95BA-F895-530F-39A4464E2192}"/>
              </a:ext>
            </a:extLst>
          </p:cNvPr>
          <p:cNvSpPr txBox="1"/>
          <p:nvPr/>
        </p:nvSpPr>
        <p:spPr>
          <a:xfrm>
            <a:off x="247650" y="5452019"/>
            <a:ext cx="1169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(Vegetal Products): Vegetal Products Statistic=0.9575, p-value=0.00011614019604166970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Statistic=28.3046, p-value=0.000000200618445949032710778353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(Vegetal Products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0.7533 p-value: 0.00000000000000000000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180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6.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영양결핍률과</a:t>
            </a:r>
            <a:r>
              <a:rPr kumimoji="1" lang="ko-KR" altLang="en-US" sz="1800" dirty="0"/>
              <a:t> 섭취하는 음식 종류의 관계</a:t>
            </a:r>
            <a:endParaRPr lang="ko-Kore-KR" altLang="en-US" sz="18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4803A09-36B5-05C7-8F52-5FE3DAA6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76" y="474542"/>
            <a:ext cx="7909448" cy="512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6D53B-E74A-1066-E55E-DB89C4AEC007}"/>
              </a:ext>
            </a:extLst>
          </p:cNvPr>
          <p:cNvSpPr txBox="1"/>
          <p:nvPr/>
        </p:nvSpPr>
        <p:spPr>
          <a:xfrm>
            <a:off x="468630" y="5470896"/>
            <a:ext cx="11254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정규성 검정 결과 </a:t>
            </a:r>
            <a:r>
              <a:rPr lang="en-US" altLang="ko-KR" dirty="0"/>
              <a:t>(Undernourished): Undernourished Statistic=0.7893, p-value=0.00000000000012983348</a:t>
            </a:r>
          </a:p>
          <a:p>
            <a:r>
              <a:rPr lang="ko-KR" altLang="en-US" dirty="0"/>
              <a:t>정규성 검정 결과 </a:t>
            </a:r>
            <a:r>
              <a:rPr lang="en-US" altLang="ko-KR" dirty="0"/>
              <a:t>(Vegetables): Vegetables Statistic=0.9122, p-value=0.00000004967193945049</a:t>
            </a:r>
          </a:p>
          <a:p>
            <a:r>
              <a:rPr lang="ko-KR" altLang="en-US" dirty="0"/>
              <a:t>등분산성 검정 결과</a:t>
            </a:r>
            <a:r>
              <a:rPr lang="en-US" altLang="ko-KR" dirty="0"/>
              <a:t>: Statistic=102.1801, p-value=0.000000000000000000006462438515</a:t>
            </a:r>
          </a:p>
          <a:p>
            <a:r>
              <a:rPr lang="en-US" altLang="ko-KR" dirty="0"/>
              <a:t>Spearman</a:t>
            </a:r>
            <a:r>
              <a:rPr lang="ko-KR" altLang="en-US" dirty="0"/>
              <a:t>검정 </a:t>
            </a:r>
            <a:r>
              <a:rPr lang="en-US" altLang="ko-KR" dirty="0"/>
              <a:t>(Vegetables vs Undernourished) -&gt; </a:t>
            </a:r>
            <a:r>
              <a:rPr lang="ko-KR" altLang="en-US" dirty="0"/>
              <a:t>상관계수</a:t>
            </a:r>
            <a:r>
              <a:rPr lang="en-US" altLang="ko-KR" dirty="0"/>
              <a:t>: -0.5557 p-value: 0.00000000000007390179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8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4482-4C95-3353-1C89-9B7C0B5F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소개</a:t>
            </a: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-food</a:t>
            </a:r>
          </a:p>
        </p:txBody>
      </p:sp>
      <p:pic>
        <p:nvPicPr>
          <p:cNvPr id="5" name="내용 개체 틀 4" descr="텍스트, 영수증, 폰트, 문서이(가) 표시된 사진&#10;&#10;자동 생성된 설명">
            <a:extLst>
              <a:ext uri="{FF2B5EF4-FFF2-40B4-BE49-F238E27FC236}">
                <a16:creationId xmlns:a16="http://schemas.microsoft.com/office/drawing/2014/main" id="{FE5C4A24-BE3B-A32F-D0B1-0E34744E7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515" y="380467"/>
            <a:ext cx="7384485" cy="3119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E554FD-93AA-AC22-9DA7-D3948163E57A}"/>
              </a:ext>
            </a:extLst>
          </p:cNvPr>
          <p:cNvSpPr txBox="1"/>
          <p:nvPr/>
        </p:nvSpPr>
        <p:spPr>
          <a:xfrm>
            <a:off x="0" y="2774980"/>
            <a:ext cx="6155141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Country (</a:t>
            </a:r>
            <a:r>
              <a:rPr lang="ko-KR" altLang="en-US" sz="900" b="1" i="0" dirty="0">
                <a:effectLst/>
              </a:rPr>
              <a:t>국가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각 행의 국가 이름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2.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Alcoholic Beverages (</a:t>
            </a:r>
            <a:r>
              <a:rPr lang="ko-KR" altLang="en-US" sz="900" b="1" i="0" dirty="0">
                <a:effectLst/>
              </a:rPr>
              <a:t>주류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주류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3.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Animal Products (</a:t>
            </a:r>
            <a:r>
              <a:rPr lang="ko-KR" altLang="en-US" sz="900" b="1" i="0" dirty="0">
                <a:effectLst/>
              </a:rPr>
              <a:t>동물성 제품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동물성 식품의 총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4.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Animal Fats (</a:t>
            </a:r>
            <a:r>
              <a:rPr lang="ko-KR" altLang="en-US" sz="900" b="1" i="0" dirty="0">
                <a:effectLst/>
              </a:rPr>
              <a:t>동물성 지방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동물성 지방의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5.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Aquatic Products, Other (</a:t>
            </a:r>
            <a:r>
              <a:rPr lang="ko-KR" altLang="en-US" sz="900" b="1" i="0" dirty="0">
                <a:effectLst/>
              </a:rPr>
              <a:t>수산물 및 기타 수산물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수산물 및 기타 수산물의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6.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Cereals - Excluding Beer (</a:t>
            </a:r>
            <a:r>
              <a:rPr lang="ko-KR" altLang="en-US" sz="900" b="1" i="0" dirty="0">
                <a:effectLst/>
              </a:rPr>
              <a:t>곡물 </a:t>
            </a:r>
            <a:r>
              <a:rPr lang="en-US" altLang="ko-KR" sz="900" b="1" i="0" dirty="0">
                <a:effectLst/>
              </a:rPr>
              <a:t>- </a:t>
            </a:r>
            <a:r>
              <a:rPr lang="ko-KR" altLang="en-US" sz="900" b="1" i="0" dirty="0">
                <a:effectLst/>
              </a:rPr>
              <a:t>맥주 제외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맥주를 제외한 곡물의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7.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Eggs (</a:t>
            </a:r>
            <a:r>
              <a:rPr lang="ko-KR" altLang="en-US" sz="900" b="1" i="0" dirty="0">
                <a:effectLst/>
              </a:rPr>
              <a:t>계란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계란의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8.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Fish, Seafood (</a:t>
            </a:r>
            <a:r>
              <a:rPr lang="ko-KR" altLang="en-US" sz="900" b="1" i="0" dirty="0">
                <a:effectLst/>
              </a:rPr>
              <a:t>어류</a:t>
            </a:r>
            <a:r>
              <a:rPr lang="en-US" altLang="ko-KR" sz="900" b="1" i="0" dirty="0">
                <a:effectLst/>
              </a:rPr>
              <a:t>, </a:t>
            </a:r>
            <a:r>
              <a:rPr lang="ko-KR" altLang="en-US" sz="900" b="1" i="0" dirty="0">
                <a:effectLst/>
              </a:rPr>
              <a:t>해산물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어류 및 해산물의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9.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Fruits - Excluding Wine (</a:t>
            </a:r>
            <a:r>
              <a:rPr lang="ko-KR" altLang="en-US" sz="900" b="1" i="0" dirty="0">
                <a:effectLst/>
              </a:rPr>
              <a:t>과일 </a:t>
            </a:r>
            <a:r>
              <a:rPr lang="en-US" altLang="ko-KR" sz="900" b="1" i="0" dirty="0">
                <a:effectLst/>
              </a:rPr>
              <a:t>- </a:t>
            </a:r>
            <a:r>
              <a:rPr lang="ko-KR" altLang="en-US" sz="900" b="1" i="0" dirty="0">
                <a:effectLst/>
              </a:rPr>
              <a:t>와인 제외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와인을 제외한 과일의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10.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Meat (</a:t>
            </a:r>
            <a:r>
              <a:rPr lang="ko-KR" altLang="en-US" sz="900" b="1" i="0" dirty="0">
                <a:effectLst/>
              </a:rPr>
              <a:t>육류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총 육류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11.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Vegetable Oils (</a:t>
            </a:r>
            <a:r>
              <a:rPr lang="ko-KR" altLang="en-US" sz="900" b="1" i="0" dirty="0">
                <a:effectLst/>
              </a:rPr>
              <a:t>식물성 오일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식물성 오일의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12.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Vegetables (</a:t>
            </a:r>
            <a:r>
              <a:rPr lang="ko-KR" altLang="en-US" sz="900" b="1" i="0" dirty="0">
                <a:effectLst/>
              </a:rPr>
              <a:t>채소 소비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채소의 소비량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13.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Obesity (</a:t>
            </a:r>
            <a:r>
              <a:rPr lang="ko-KR" altLang="en-US" sz="900" b="1" i="0" dirty="0" err="1">
                <a:effectLst/>
              </a:rPr>
              <a:t>비만율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국가별 </a:t>
            </a:r>
            <a:r>
              <a:rPr lang="ko-KR" altLang="en-US" sz="900" b="0" i="0" dirty="0" err="1">
                <a:effectLst/>
              </a:rPr>
              <a:t>비만율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14.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Undernourished (</a:t>
            </a:r>
            <a:r>
              <a:rPr lang="ko-KR" altLang="en-US" sz="900" b="1" i="0" dirty="0">
                <a:effectLst/>
              </a:rPr>
              <a:t>국가 내 영양실조율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국가 내 영양실조율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15.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Confirmed (</a:t>
            </a:r>
            <a:r>
              <a:rPr lang="ko-KR" altLang="en-US" sz="900" b="1" i="0" dirty="0">
                <a:effectLst/>
              </a:rPr>
              <a:t>확인된 </a:t>
            </a:r>
            <a:r>
              <a:rPr lang="en-US" altLang="ko-KR" sz="900" b="1" i="0" dirty="0">
                <a:effectLst/>
              </a:rPr>
              <a:t>COVID-19 </a:t>
            </a:r>
            <a:r>
              <a:rPr lang="ko-KR" altLang="en-US" sz="900" b="1" i="0" dirty="0" err="1">
                <a:effectLst/>
              </a:rPr>
              <a:t>확진자</a:t>
            </a:r>
            <a:r>
              <a:rPr lang="en-US" altLang="ko-KR" sz="900" b="1" i="0" dirty="0">
                <a:effectLst/>
              </a:rPr>
              <a:t> </a:t>
            </a:r>
            <a:r>
              <a:rPr lang="ko-KR" altLang="en-US" sz="900" b="1" i="0" dirty="0">
                <a:effectLst/>
              </a:rPr>
              <a:t>수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국가별 확인된 </a:t>
            </a:r>
            <a:r>
              <a:rPr lang="en-US" altLang="ko-KR" sz="900" b="0" i="0" dirty="0">
                <a:effectLst/>
              </a:rPr>
              <a:t>COVID-19 </a:t>
            </a:r>
            <a:r>
              <a:rPr lang="ko-KR" altLang="en-US" sz="900" b="0" i="0" dirty="0" err="1">
                <a:effectLst/>
              </a:rPr>
              <a:t>확진자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수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16.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Deaths (COVID-19 </a:t>
            </a:r>
            <a:r>
              <a:rPr lang="ko-KR" altLang="en-US" sz="900" b="1" i="0" dirty="0">
                <a:effectLst/>
              </a:rPr>
              <a:t>사망자 수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국가별 </a:t>
            </a:r>
            <a:r>
              <a:rPr lang="en-US" altLang="ko-KR" sz="900" b="0" i="0" dirty="0">
                <a:effectLst/>
              </a:rPr>
              <a:t>COVID-19 </a:t>
            </a:r>
            <a:r>
              <a:rPr lang="ko-KR" altLang="en-US" sz="900" b="0" i="0" dirty="0">
                <a:effectLst/>
              </a:rPr>
              <a:t>사망자 수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17.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Recovered (COVID-19 </a:t>
            </a:r>
            <a:r>
              <a:rPr lang="ko-KR" altLang="en-US" sz="900" b="1" i="0" dirty="0" err="1">
                <a:effectLst/>
              </a:rPr>
              <a:t>회복자</a:t>
            </a:r>
            <a:r>
              <a:rPr lang="en-US" altLang="ko-KR" sz="900" b="1" i="0" dirty="0">
                <a:effectLst/>
              </a:rPr>
              <a:t> </a:t>
            </a:r>
            <a:r>
              <a:rPr lang="ko-KR" altLang="en-US" sz="900" b="1" i="0" dirty="0">
                <a:effectLst/>
              </a:rPr>
              <a:t>수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국가별 </a:t>
            </a:r>
            <a:r>
              <a:rPr lang="en-US" altLang="ko-KR" sz="900" b="0" i="0" dirty="0">
                <a:effectLst/>
              </a:rPr>
              <a:t>COVID-19 </a:t>
            </a:r>
            <a:r>
              <a:rPr lang="ko-KR" altLang="en-US" sz="900" b="0" i="0" dirty="0" err="1">
                <a:effectLst/>
              </a:rPr>
              <a:t>회복자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수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18.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Active (</a:t>
            </a:r>
            <a:r>
              <a:rPr lang="ko-KR" altLang="en-US" sz="900" b="1" i="0" dirty="0">
                <a:effectLst/>
              </a:rPr>
              <a:t>활성 </a:t>
            </a:r>
            <a:r>
              <a:rPr lang="en-US" altLang="ko-KR" sz="900" b="1" i="0" dirty="0">
                <a:effectLst/>
              </a:rPr>
              <a:t>COVID-19 </a:t>
            </a:r>
            <a:r>
              <a:rPr lang="ko-KR" altLang="en-US" sz="900" b="1" i="0" dirty="0">
                <a:effectLst/>
              </a:rPr>
              <a:t>환자 수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현재 활성 상태인 </a:t>
            </a:r>
            <a:r>
              <a:rPr lang="en-US" altLang="ko-KR" sz="900" b="0" i="0" dirty="0">
                <a:effectLst/>
              </a:rPr>
              <a:t>COVID-19 </a:t>
            </a:r>
            <a:r>
              <a:rPr lang="ko-KR" altLang="en-US" sz="900" b="0" i="0" dirty="0">
                <a:effectLst/>
              </a:rPr>
              <a:t>환자 수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19.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Population (</a:t>
            </a:r>
            <a:r>
              <a:rPr lang="ko-KR" altLang="en-US" sz="900" b="1" i="0" dirty="0">
                <a:effectLst/>
              </a:rPr>
              <a:t>인구</a:t>
            </a:r>
            <a:r>
              <a:rPr lang="en-US" altLang="ko-KR" sz="900" b="1" i="0" dirty="0">
                <a:effectLst/>
              </a:rPr>
              <a:t>):</a:t>
            </a:r>
            <a:r>
              <a:rPr lang="en-US" altLang="ko-KR" sz="900" b="0" i="0" dirty="0">
                <a:effectLst/>
              </a:rPr>
              <a:t> </a:t>
            </a:r>
            <a:r>
              <a:rPr lang="ko-KR" altLang="en-US" sz="900" b="0" i="0" dirty="0">
                <a:effectLst/>
              </a:rPr>
              <a:t>국가별 인구 수</a:t>
            </a:r>
            <a:endParaRPr lang="en-US" altLang="ko-KR" sz="900" b="0" i="0" dirty="0">
              <a:effectLst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900" b="1" i="0" dirty="0">
                <a:effectLst/>
              </a:rPr>
              <a:t>20.</a:t>
            </a:r>
            <a:r>
              <a:rPr lang="ko-KR" altLang="en-US" sz="900" b="1" i="0" dirty="0">
                <a:effectLst/>
              </a:rPr>
              <a:t> </a:t>
            </a:r>
            <a:r>
              <a:rPr lang="en-US" altLang="ko-KR" sz="900" b="1" i="0" dirty="0">
                <a:effectLst/>
              </a:rPr>
              <a:t>Unit (all except Population) </a:t>
            </a:r>
            <a:r>
              <a:rPr lang="en-US" altLang="ko-KR" sz="900" b="0" i="0" dirty="0">
                <a:effectLst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94785-2032-50FD-0773-E5882F9F54B2}"/>
              </a:ext>
            </a:extLst>
          </p:cNvPr>
          <p:cNvSpPr txBox="1"/>
          <p:nvPr/>
        </p:nvSpPr>
        <p:spPr>
          <a:xfrm>
            <a:off x="5653438" y="3500411"/>
            <a:ext cx="772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COVID-19 Healthy Diet Dataset - </a:t>
            </a:r>
            <a:r>
              <a:rPr lang="en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Food_Supply_kcal_Data.csv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1560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65FB1-B6ED-D1C0-3D49-1AE59686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영양결핍률과</a:t>
            </a:r>
            <a:r>
              <a:rPr lang="ko-KR" altLang="en-US" sz="4400" dirty="0"/>
              <a:t> 섭취하는 음식 종류의 관계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32D6-C070-C69A-552D-1FC09F16E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sz="4400" b="1" dirty="0"/>
              <a:t>결론</a:t>
            </a:r>
            <a:endParaRPr lang="en-US" altLang="ko-KR" sz="44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Inter"/>
              </a:rPr>
              <a:t>파란 그래프</a:t>
            </a:r>
            <a:r>
              <a:rPr lang="en-US" altLang="ko-KR" sz="2800" b="0" i="0" dirty="0">
                <a:effectLst/>
                <a:latin typeface="Inter"/>
              </a:rPr>
              <a:t>(</a:t>
            </a:r>
            <a:r>
              <a:rPr lang="ko-KR" altLang="en-US" dirty="0">
                <a:latin typeface="Inter"/>
              </a:rPr>
              <a:t>영양결핍율</a:t>
            </a:r>
            <a:r>
              <a:rPr lang="ko-KR" altLang="en-US" sz="2800" b="0" i="0" dirty="0">
                <a:effectLst/>
                <a:latin typeface="Inter"/>
              </a:rPr>
              <a:t>과 양적 상관관계</a:t>
            </a:r>
            <a:r>
              <a:rPr lang="en-US" altLang="ko-KR" sz="2800" b="0" i="0" dirty="0">
                <a:effectLst/>
                <a:latin typeface="Inter"/>
              </a:rPr>
              <a:t>) :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곡류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식물성 제품</a:t>
            </a:r>
            <a:endParaRPr lang="en-US" altLang="ko-KR" sz="2800" b="0" i="0" dirty="0">
              <a:effectLst/>
              <a:latin typeface="Inter"/>
            </a:endParaRPr>
          </a:p>
          <a:p>
            <a:r>
              <a:rPr lang="ko-KR" altLang="en-US" sz="2800" b="0" i="0" dirty="0">
                <a:effectLst/>
                <a:latin typeface="Inter"/>
              </a:rPr>
              <a:t>빨간 그래프</a:t>
            </a:r>
            <a:r>
              <a:rPr lang="en-US" altLang="ko-KR" sz="2800" b="0" i="0" dirty="0">
                <a:effectLst/>
                <a:latin typeface="Inter"/>
              </a:rPr>
              <a:t>(</a:t>
            </a:r>
            <a:r>
              <a:rPr lang="ko-KR" altLang="en-US" dirty="0">
                <a:latin typeface="Inter"/>
              </a:rPr>
              <a:t>영양결핍율</a:t>
            </a:r>
            <a:r>
              <a:rPr lang="ko-KR" altLang="en-US" sz="2800" b="0" i="0" dirty="0">
                <a:effectLst/>
                <a:latin typeface="Inter"/>
              </a:rPr>
              <a:t>과 </a:t>
            </a:r>
            <a:r>
              <a:rPr lang="ko-KR" altLang="en-US" sz="2800" b="0" i="0" dirty="0" err="1">
                <a:effectLst/>
                <a:latin typeface="Inter"/>
              </a:rPr>
              <a:t>음적</a:t>
            </a:r>
            <a:r>
              <a:rPr lang="ko-KR" altLang="en-US" sz="2800" b="0" i="0" dirty="0">
                <a:effectLst/>
                <a:latin typeface="Inter"/>
              </a:rPr>
              <a:t> 상관관계</a:t>
            </a:r>
            <a:r>
              <a:rPr lang="en-US" altLang="ko-KR" sz="2800" b="0" i="0" dirty="0">
                <a:effectLst/>
                <a:latin typeface="Inter"/>
              </a:rPr>
              <a:t>) :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동물성 음식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동물성 제품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동물성 지방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달걀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고기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우유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),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각성제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견과류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야채</a:t>
            </a:r>
            <a:endParaRPr lang="en-US" altLang="ko-KR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-&gt;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영양결핍율이 낮은 이유는 동물성 음식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동물성 제품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동물성 지방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달걀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고기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우유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),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각성제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견과류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야채로부터의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kcal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섭취량이 적고 곡류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식물성 제품의 섭취량은 많기 </a:t>
            </a:r>
            <a:r>
              <a:rPr lang="ko-KR" altLang="en-US" dirty="0">
                <a:solidFill>
                  <a:srgbClr val="0F0F0F"/>
                </a:solidFill>
                <a:latin typeface="Söhne"/>
              </a:rPr>
              <a:t>때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문이라 추측할 수 있음</a:t>
            </a:r>
            <a:endParaRPr lang="en-US" altLang="ko-KR" sz="2800" dirty="0">
              <a:latin typeface="Inter"/>
            </a:endParaRPr>
          </a:p>
          <a:p>
            <a:pPr marL="0" indent="0">
              <a:buNone/>
            </a:pPr>
            <a:endParaRPr lang="en-US" altLang="ko-KR" sz="4400" b="1" dirty="0">
              <a:latin typeface="Inter"/>
            </a:endParaRPr>
          </a:p>
          <a:p>
            <a:pPr marL="0" indent="0">
              <a:buNone/>
            </a:pPr>
            <a:r>
              <a:rPr lang="en-US" altLang="ko-KR" sz="4400" b="1" dirty="0">
                <a:latin typeface="Inter"/>
              </a:rPr>
              <a:t>2. </a:t>
            </a:r>
            <a:r>
              <a:rPr lang="ko-KR" altLang="en-US" sz="4400" b="1" dirty="0">
                <a:latin typeface="Inter"/>
              </a:rPr>
              <a:t>시사점</a:t>
            </a:r>
            <a:endParaRPr lang="en-US" altLang="ko-KR" sz="4400" b="1" dirty="0">
              <a:latin typeface="Inter"/>
            </a:endParaRPr>
          </a:p>
          <a:p>
            <a:pPr marL="0" indent="0">
              <a:buNone/>
            </a:pPr>
            <a:r>
              <a:rPr lang="ko-KR" altLang="en-US" sz="2800" b="0" i="0" dirty="0">
                <a:effectLst/>
                <a:latin typeface="Inter"/>
              </a:rPr>
              <a:t>다양한 식품군의 중요성 강조</a:t>
            </a:r>
            <a:r>
              <a:rPr lang="en-US" altLang="ko-KR" sz="2800" b="0" i="0" dirty="0">
                <a:effectLst/>
                <a:latin typeface="Inter"/>
              </a:rPr>
              <a:t>:</a:t>
            </a:r>
          </a:p>
          <a:p>
            <a:r>
              <a:rPr lang="en-US" altLang="ko-KR" sz="2800" b="0" i="0" dirty="0">
                <a:effectLst/>
                <a:latin typeface="Inter"/>
              </a:rPr>
              <a:t> </a:t>
            </a:r>
            <a:r>
              <a:rPr lang="ko-KR" altLang="en-US" sz="2800" b="0" i="0" dirty="0">
                <a:effectLst/>
                <a:latin typeface="Inter"/>
              </a:rPr>
              <a:t>곡류와 식물성 제품 등의 과도한 섭취를 제한하고</a:t>
            </a:r>
            <a:r>
              <a:rPr lang="en-US" altLang="ko-KR" sz="2800" b="0" i="0" dirty="0">
                <a:effectLst/>
                <a:latin typeface="Inter"/>
              </a:rPr>
              <a:t>, </a:t>
            </a:r>
            <a:r>
              <a:rPr lang="ko-KR" altLang="en-US" sz="2800" b="0" i="0" dirty="0">
                <a:effectLst/>
                <a:latin typeface="Inter"/>
              </a:rPr>
              <a:t>다양한 식품군의 균형 잡힌 섭취를 강조하는 정책이 필요합니다</a:t>
            </a:r>
            <a:r>
              <a:rPr lang="en-US" altLang="ko-KR" sz="2800" b="0" i="0" dirty="0">
                <a:effectLst/>
                <a:latin typeface="Inter"/>
              </a:rPr>
              <a:t>.</a:t>
            </a:r>
          </a:p>
          <a:p>
            <a:endParaRPr lang="en-US" altLang="ko-KR" sz="2800" b="0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ko-KR" altLang="en-US" sz="2800" b="0" i="0" dirty="0">
                <a:effectLst/>
                <a:latin typeface="Inter"/>
              </a:rPr>
              <a:t>지역적 특성 고려</a:t>
            </a:r>
            <a:r>
              <a:rPr lang="en-US" altLang="ko-KR" sz="2800" b="0" i="0" dirty="0">
                <a:effectLst/>
                <a:latin typeface="Inter"/>
              </a:rPr>
              <a:t>:</a:t>
            </a:r>
          </a:p>
          <a:p>
            <a:r>
              <a:rPr lang="ko-KR" altLang="en-US" sz="2800" b="0" i="0" dirty="0">
                <a:effectLst/>
                <a:latin typeface="Inter"/>
              </a:rPr>
              <a:t>지역마다 음식 섭취 습관이 다르기 때문에 지역적 특성을 고려한 정책 및 교육이 필요합니다</a:t>
            </a:r>
            <a:r>
              <a:rPr lang="en-US" altLang="ko-KR" sz="2800" b="0" i="0" dirty="0">
                <a:effectLst/>
                <a:latin typeface="Inter"/>
              </a:rPr>
              <a:t>.</a:t>
            </a:r>
          </a:p>
          <a:p>
            <a:endParaRPr lang="en-US" altLang="ko-KR" sz="2800" b="0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ko-KR" altLang="en-US" sz="2800" b="0" i="0" dirty="0">
                <a:effectLst/>
                <a:latin typeface="Inter"/>
              </a:rPr>
              <a:t>영양 교육의 중요성 강조</a:t>
            </a:r>
            <a:r>
              <a:rPr lang="en-US" altLang="ko-KR" sz="2800" b="0" i="0" dirty="0">
                <a:effectLst/>
                <a:latin typeface="Inter"/>
              </a:rPr>
              <a:t>:</a:t>
            </a:r>
          </a:p>
          <a:p>
            <a:r>
              <a:rPr lang="ko-KR" altLang="en-US" sz="2800" b="0" i="0" dirty="0">
                <a:effectLst/>
                <a:latin typeface="Inter"/>
              </a:rPr>
              <a:t>교육 기관과 정부는 영양 교육을 강화하여 국민이 올바른 식생활 습관을 형성할 수 있도록 지원해야 합니다</a:t>
            </a:r>
            <a:r>
              <a:rPr lang="en-US" altLang="ko-KR" sz="2800" b="0" i="0" dirty="0">
                <a:effectLst/>
                <a:latin typeface="Inter"/>
              </a:rPr>
              <a:t>.</a:t>
            </a:r>
          </a:p>
          <a:p>
            <a:endParaRPr lang="en-US" altLang="ko-KR" sz="2800" b="0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ko-KR" altLang="en-US" sz="2800" b="0" i="0" dirty="0">
                <a:effectLst/>
                <a:latin typeface="Inter"/>
              </a:rPr>
              <a:t>이러한 결론과 시사점들을 고려하여 지역 사회의 영양 상태를 향상시키기 위한 종합적인 정책 및 교육이 이루어져야 한다</a:t>
            </a:r>
            <a:r>
              <a:rPr lang="en-US" altLang="ko-KR" sz="2800" b="0" i="0" dirty="0">
                <a:effectLst/>
                <a:latin typeface="Inter"/>
              </a:rPr>
              <a:t>.</a:t>
            </a:r>
            <a:endParaRPr lang="en-US" altLang="ko-KR" sz="4400" b="1" dirty="0">
              <a:latin typeface="Inter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5070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환경적 요인과 </a:t>
            </a:r>
            <a:r>
              <a:rPr lang="ko-KR" altLang="en-US" sz="3600" dirty="0" err="1"/>
              <a:t>영양결핍률의</a:t>
            </a:r>
            <a:r>
              <a:rPr lang="ko-KR" altLang="en-US" sz="3600" dirty="0"/>
              <a:t> 관계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324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04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26A8D-11DC-2E5F-8B55-C4FBC723A81A}"/>
              </a:ext>
            </a:extLst>
          </p:cNvPr>
          <p:cNvSpPr txBox="1"/>
          <p:nvPr/>
        </p:nvSpPr>
        <p:spPr>
          <a:xfrm>
            <a:off x="1744488" y="859284"/>
            <a:ext cx="870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① 환경적 요인과 </a:t>
            </a:r>
            <a:r>
              <a:rPr kumimoji="1" lang="ko-KR" altLang="en-US" sz="3200" dirty="0" err="1"/>
              <a:t>영양결핍률의</a:t>
            </a:r>
            <a:r>
              <a:rPr kumimoji="1" lang="ko-KR" altLang="en-US" sz="3200" dirty="0"/>
              <a:t> 상관관계 분석</a:t>
            </a:r>
            <a:endParaRPr kumimoji="1" lang="ko-Kore-KR" altLang="en-US" sz="3200" dirty="0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64D411EB-B91C-6ED3-A535-EE576BCBD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2"/>
          <a:stretch/>
        </p:blipFill>
        <p:spPr bwMode="auto">
          <a:xfrm>
            <a:off x="2273300" y="1600200"/>
            <a:ext cx="7645400" cy="15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17D44550-887A-3270-63B9-370BF030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7" y="3288393"/>
            <a:ext cx="10331266" cy="35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60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pic>
        <p:nvPicPr>
          <p:cNvPr id="26630" name="Picture 6">
            <a:extLst>
              <a:ext uri="{FF2B5EF4-FFF2-40B4-BE49-F238E27FC236}">
                <a16:creationId xmlns:a16="http://schemas.microsoft.com/office/drawing/2014/main" id="{12A9AD59-4176-7622-7456-DA870ED5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49" r="19678"/>
          <a:stretch/>
        </p:blipFill>
        <p:spPr bwMode="auto">
          <a:xfrm>
            <a:off x="466160" y="1585172"/>
            <a:ext cx="11474823" cy="12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DCB7E-A136-3A4B-9B46-FC7486070963}"/>
              </a:ext>
            </a:extLst>
          </p:cNvPr>
          <p:cNvSpPr txBox="1"/>
          <p:nvPr/>
        </p:nvSpPr>
        <p:spPr>
          <a:xfrm>
            <a:off x="1828794" y="3142750"/>
            <a:ext cx="87495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상관관계가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크거나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-0.5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작은 변수들만 선택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상관관계가 높은 변수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</a:t>
            </a: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b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‘Life expectancy(years)’</a:t>
            </a:r>
            <a:b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‘Pollution(Index score)’</a:t>
            </a:r>
            <a:b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‘Happiness levels’</a:t>
            </a:r>
            <a:endParaRPr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CC8F9-1FF6-E971-BD54-CBE83170CEFE}"/>
              </a:ext>
            </a:extLst>
          </p:cNvPr>
          <p:cNvSpPr txBox="1"/>
          <p:nvPr/>
        </p:nvSpPr>
        <p:spPr>
          <a:xfrm>
            <a:off x="1744488" y="859284"/>
            <a:ext cx="870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① 환경적 요인과 </a:t>
            </a:r>
            <a:r>
              <a:rPr kumimoji="1" lang="ko-KR" altLang="en-US" sz="3200" dirty="0" err="1"/>
              <a:t>영양결핍률의</a:t>
            </a:r>
            <a:r>
              <a:rPr kumimoji="1" lang="ko-KR" altLang="en-US" sz="3200" dirty="0"/>
              <a:t> 상관관계 분석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5194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F7413-E8E6-9CF0-E061-03AF6A3D51E5}"/>
              </a:ext>
            </a:extLst>
          </p:cNvPr>
          <p:cNvSpPr txBox="1"/>
          <p:nvPr/>
        </p:nvSpPr>
        <p:spPr>
          <a:xfrm>
            <a:off x="889722" y="1257141"/>
            <a:ext cx="38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정규성 검사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" altLang="ko-Kore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Q-Q plot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1" lang="ko-Kore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C11D6-B1A9-F828-039B-C734435A5489}"/>
              </a:ext>
            </a:extLst>
          </p:cNvPr>
          <p:cNvSpPr txBox="1"/>
          <p:nvPr/>
        </p:nvSpPr>
        <p:spPr>
          <a:xfrm>
            <a:off x="289763" y="703143"/>
            <a:ext cx="1161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000" dirty="0">
                <a:effectLst/>
                <a:latin typeface="Helvetica Neue" panose="02000503000000020004" pitchFamily="2" charset="0"/>
              </a:rPr>
              <a:t>②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상관관계가 높은 변수들 간의 오차항의 가</a:t>
            </a:r>
            <a:r>
              <a:rPr lang="ko-KR" altLang="en-US" sz="3000" dirty="0">
                <a:solidFill>
                  <a:srgbClr val="000000"/>
                </a:solidFill>
                <a:latin typeface="Arial" panose="020B0604020202020204" pitchFamily="34" charset="0"/>
              </a:rPr>
              <a:t>정</a:t>
            </a:r>
          </a:p>
        </p:txBody>
      </p:sp>
      <p:pic>
        <p:nvPicPr>
          <p:cNvPr id="9" name="그림 8" descr="라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8997C26A-4BAC-3653-15C6-CF5D8964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60" y="1823071"/>
            <a:ext cx="10634480" cy="4357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519A7-5393-31BD-A43D-1A52B1DC684A}"/>
              </a:ext>
            </a:extLst>
          </p:cNvPr>
          <p:cNvSpPr txBox="1"/>
          <p:nvPr/>
        </p:nvSpPr>
        <p:spPr>
          <a:xfrm>
            <a:off x="3989294" y="6287226"/>
            <a:ext cx="4213412" cy="37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⇒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직선을 기준으로 데이터가 모여 있음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2196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F7413-E8E6-9CF0-E061-03AF6A3D51E5}"/>
              </a:ext>
            </a:extLst>
          </p:cNvPr>
          <p:cNvSpPr txBox="1"/>
          <p:nvPr/>
        </p:nvSpPr>
        <p:spPr>
          <a:xfrm>
            <a:off x="889722" y="1257141"/>
            <a:ext cx="38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정규성 검사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" altLang="ko-Kore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Q-Q plot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1" lang="ko-Kore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C11D6-B1A9-F828-039B-C734435A5489}"/>
              </a:ext>
            </a:extLst>
          </p:cNvPr>
          <p:cNvSpPr txBox="1"/>
          <p:nvPr/>
        </p:nvSpPr>
        <p:spPr>
          <a:xfrm>
            <a:off x="289763" y="703143"/>
            <a:ext cx="1161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000" dirty="0">
                <a:effectLst/>
                <a:latin typeface="Helvetica Neue" panose="02000503000000020004" pitchFamily="2" charset="0"/>
              </a:rPr>
              <a:t>②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상관관계가 높은 변수들 간의 오차항의 가</a:t>
            </a:r>
            <a:r>
              <a:rPr lang="ko-KR" altLang="en-US" sz="3000" dirty="0">
                <a:solidFill>
                  <a:srgbClr val="000000"/>
                </a:solidFill>
                <a:latin typeface="Arial" panose="020B0604020202020204" pitchFamily="34" charset="0"/>
              </a:rPr>
              <a:t>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519A7-5393-31BD-A43D-1A52B1DC684A}"/>
              </a:ext>
            </a:extLst>
          </p:cNvPr>
          <p:cNvSpPr txBox="1"/>
          <p:nvPr/>
        </p:nvSpPr>
        <p:spPr>
          <a:xfrm>
            <a:off x="3644151" y="6001340"/>
            <a:ext cx="4903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⇒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직선을 기준으로 데이터가 약간 벗어나 있음</a:t>
            </a:r>
            <a:endParaRPr lang="ko-Kore-KR" altLang="en-US" dirty="0"/>
          </a:p>
        </p:txBody>
      </p:sp>
      <p:pic>
        <p:nvPicPr>
          <p:cNvPr id="3" name="그림 2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83E85F90-EE82-0CE5-753A-7030B5A8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51" y="1783083"/>
            <a:ext cx="10311295" cy="421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7B9FE-9AA5-829B-7964-DFD1D40735E8}"/>
              </a:ext>
            </a:extLst>
          </p:cNvPr>
          <p:cNvSpPr txBox="1"/>
          <p:nvPr/>
        </p:nvSpPr>
        <p:spPr>
          <a:xfrm>
            <a:off x="2529380" y="6370672"/>
            <a:ext cx="713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정확한 판단을 위해 </a:t>
            </a:r>
            <a:r>
              <a:rPr lang="en" altLang="ko-Kore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Shapiro-Wilk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테스트를 통해 </a:t>
            </a:r>
            <a:r>
              <a:rPr lang="en" altLang="ko-Kore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p-value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값 도출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6426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C11D6-B1A9-F828-039B-C734435A5489}"/>
              </a:ext>
            </a:extLst>
          </p:cNvPr>
          <p:cNvSpPr txBox="1"/>
          <p:nvPr/>
        </p:nvSpPr>
        <p:spPr>
          <a:xfrm>
            <a:off x="289763" y="703143"/>
            <a:ext cx="1161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000" dirty="0">
                <a:effectLst/>
                <a:latin typeface="Helvetica Neue" panose="02000503000000020004" pitchFamily="2" charset="0"/>
              </a:rPr>
              <a:t>②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상관관계가 높은 변수들 간의 오차항의 가</a:t>
            </a:r>
            <a:r>
              <a:rPr lang="ko-KR" altLang="en-US" sz="3000" dirty="0">
                <a:solidFill>
                  <a:srgbClr val="000000"/>
                </a:solidFill>
                <a:latin typeface="Arial" panose="020B0604020202020204" pitchFamily="34" charset="0"/>
              </a:rPr>
              <a:t>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CF5EA-90F8-B53C-3703-19DBAF8DAEC6}"/>
              </a:ext>
            </a:extLst>
          </p:cNvPr>
          <p:cNvSpPr txBox="1"/>
          <p:nvPr/>
        </p:nvSpPr>
        <p:spPr>
          <a:xfrm>
            <a:off x="943510" y="1257141"/>
            <a:ext cx="3736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Shapiro-Wilk 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테스트</a:t>
            </a:r>
            <a:endParaRPr kumimoji="1" lang="ko-Kore-KR" altLang="en-US" sz="40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9FDB3DAB-DA48-9691-5853-B35D0932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7" y="2196391"/>
            <a:ext cx="11025144" cy="124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47852-276D-A92D-87FA-F88782E79EF8}"/>
              </a:ext>
            </a:extLst>
          </p:cNvPr>
          <p:cNvSpPr txBox="1"/>
          <p:nvPr/>
        </p:nvSpPr>
        <p:spPr>
          <a:xfrm>
            <a:off x="943510" y="3429000"/>
            <a:ext cx="3583225" cy="2931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‘Cost of a bottle of water’</a:t>
            </a:r>
            <a:endParaRPr lang="en-US" altLang="ko-Kore-K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</a:rPr>
              <a:t>‘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Pollution(Index score)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</a:rPr>
              <a:t>‘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Life expectancy(years)’</a:t>
            </a:r>
            <a:endParaRPr lang="en-US" altLang="ko-Kore-K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Arial" panose="020B0604020202020204" pitchFamily="34" charset="0"/>
              </a:rPr>
              <a:t>‘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Happiness levels’</a:t>
            </a:r>
            <a:endParaRPr lang="en-US" altLang="ko-Kore-KR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E81A8-89E4-E9B4-BC0E-290B37336403}"/>
              </a:ext>
            </a:extLst>
          </p:cNvPr>
          <p:cNvSpPr txBox="1"/>
          <p:nvPr/>
        </p:nvSpPr>
        <p:spPr>
          <a:xfrm>
            <a:off x="4679576" y="4085673"/>
            <a:ext cx="56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b="1" i="0" u="none" strike="noStrike" dirty="0">
                <a:latin typeface="Arial" panose="020B0604020202020204" pitchFamily="34" charset="0"/>
              </a:rPr>
              <a:t>p-value</a:t>
            </a:r>
            <a:r>
              <a:rPr lang="ko-KR" altLang="en-US" sz="2400" b="1" i="0" u="none" strike="noStrike" dirty="0">
                <a:latin typeface="Arial" panose="020B0604020202020204" pitchFamily="34" charset="0"/>
              </a:rPr>
              <a:t>가 </a:t>
            </a:r>
            <a:r>
              <a:rPr lang="en-US" altLang="ko-KR" sz="2400" b="1" i="0" u="none" strike="noStrike" dirty="0">
                <a:latin typeface="Arial" panose="020B0604020202020204" pitchFamily="34" charset="0"/>
              </a:rPr>
              <a:t>0.05</a:t>
            </a:r>
            <a:r>
              <a:rPr lang="ko-KR" altLang="en-US" sz="2400" b="1" i="0" u="none" strike="noStrike" dirty="0">
                <a:latin typeface="Arial" panose="020B0604020202020204" pitchFamily="34" charset="0"/>
              </a:rPr>
              <a:t>보다 큼 </a:t>
            </a:r>
            <a:r>
              <a:rPr lang="ko-KR" altLang="en-US" sz="2400" b="1" i="0" u="none" strike="noStrike" dirty="0">
                <a:solidFill>
                  <a:schemeClr val="accent1"/>
                </a:solidFill>
                <a:latin typeface="Arial" panose="020B0604020202020204" pitchFamily="34" charset="0"/>
              </a:rPr>
              <a:t>⇒ 정규성을 따름</a:t>
            </a:r>
            <a:endParaRPr kumimoji="1" lang="ko-Kore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0CB4C-94DA-AB27-537A-F12042F71973}"/>
              </a:ext>
            </a:extLst>
          </p:cNvPr>
          <p:cNvSpPr txBox="1"/>
          <p:nvPr/>
        </p:nvSpPr>
        <p:spPr>
          <a:xfrm>
            <a:off x="4679576" y="5193359"/>
            <a:ext cx="70839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p-value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0.05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작음 </a:t>
            </a:r>
            <a:r>
              <a:rPr lang="ko-KR" altLang="en-US" sz="24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⇒ 정규성을 따르지 않음</a:t>
            </a:r>
            <a:endParaRPr lang="en-US" altLang="ko-KR" sz="24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ko-Kore-K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p-value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0.05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보다 작음 </a:t>
            </a:r>
            <a:r>
              <a:rPr lang="ko-KR" altLang="en-US" sz="24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⇒ </a:t>
            </a:r>
            <a:r>
              <a:rPr lang="ko-KR" altLang="en-US" sz="2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비모수</a:t>
            </a:r>
            <a:r>
              <a:rPr lang="ko-KR" altLang="en-US" sz="2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테스트 진행</a:t>
            </a:r>
            <a:endParaRPr kumimoji="1"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8983BE-4326-4A35-01D3-5527ED8D8846}"/>
              </a:ext>
            </a:extLst>
          </p:cNvPr>
          <p:cNvSpPr/>
          <p:nvPr/>
        </p:nvSpPr>
        <p:spPr>
          <a:xfrm>
            <a:off x="943510" y="3657600"/>
            <a:ext cx="3583225" cy="131781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A857D9-FC8A-B1D7-FBC1-3CA3C5A9CB85}"/>
              </a:ext>
            </a:extLst>
          </p:cNvPr>
          <p:cNvSpPr/>
          <p:nvPr/>
        </p:nvSpPr>
        <p:spPr>
          <a:xfrm>
            <a:off x="943509" y="5092799"/>
            <a:ext cx="3583225" cy="131781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64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C11D6-B1A9-F828-039B-C734435A5489}"/>
              </a:ext>
            </a:extLst>
          </p:cNvPr>
          <p:cNvSpPr txBox="1"/>
          <p:nvPr/>
        </p:nvSpPr>
        <p:spPr>
          <a:xfrm>
            <a:off x="289763" y="703143"/>
            <a:ext cx="1161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000" dirty="0">
                <a:effectLst/>
                <a:latin typeface="Helvetica Neue" panose="02000503000000020004" pitchFamily="2" charset="0"/>
              </a:rPr>
              <a:t>②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상관관계가 높은 변수들 간의 오차항의 가</a:t>
            </a:r>
            <a:r>
              <a:rPr lang="ko-KR" altLang="en-US" sz="3000" dirty="0">
                <a:solidFill>
                  <a:srgbClr val="000000"/>
                </a:solidFill>
                <a:latin typeface="Arial" panose="020B0604020202020204" pitchFamily="34" charset="0"/>
              </a:rPr>
              <a:t>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39B12-CF2F-169F-D8A5-9FE352EE7EF0}"/>
              </a:ext>
            </a:extLst>
          </p:cNvPr>
          <p:cNvSpPr txBox="1"/>
          <p:nvPr/>
        </p:nvSpPr>
        <p:spPr>
          <a:xfrm>
            <a:off x="943509" y="1257141"/>
            <a:ext cx="86487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비모수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테스트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Mann-Whitney U 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검정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28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Life expectancy(years)', 'Undernourished'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Happiness levels'</a:t>
            </a:r>
            <a:endParaRPr kumimoji="1" lang="ko-Kore-KR" altLang="en-US" sz="4000" dirty="0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A87B8C98-82C8-7901-F67F-8A76B891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4" y="2899398"/>
            <a:ext cx="11612473" cy="140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B43D6-3B51-59E1-7E4F-0BDCB225328E}"/>
              </a:ext>
            </a:extLst>
          </p:cNvPr>
          <p:cNvSpPr txBox="1"/>
          <p:nvPr/>
        </p:nvSpPr>
        <p:spPr>
          <a:xfrm>
            <a:off x="943509" y="5185360"/>
            <a:ext cx="1053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 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p-value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0.05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작음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⇒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정규성을 따르지는 않지만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통계적으로 유의미한 차이가 있다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 할 수 있음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0988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C11D6-B1A9-F828-039B-C734435A5489}"/>
              </a:ext>
            </a:extLst>
          </p:cNvPr>
          <p:cNvSpPr txBox="1"/>
          <p:nvPr/>
        </p:nvSpPr>
        <p:spPr>
          <a:xfrm>
            <a:off x="289763" y="703143"/>
            <a:ext cx="11612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000" dirty="0">
                <a:effectLst/>
                <a:latin typeface="Helvetica Neue" panose="02000503000000020004" pitchFamily="2" charset="0"/>
              </a:rPr>
              <a:t>②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상관관계가 높은 변수들 간의 오차항의 가</a:t>
            </a:r>
            <a:r>
              <a:rPr lang="ko-KR" altLang="en-US" sz="3000" dirty="0">
                <a:solidFill>
                  <a:srgbClr val="000000"/>
                </a:solidFill>
                <a:latin typeface="Arial" panose="020B0604020202020204" pitchFamily="34" charset="0"/>
              </a:rPr>
              <a:t>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C8D0-0483-216F-67B2-C04C8719C5A7}"/>
              </a:ext>
            </a:extLst>
          </p:cNvPr>
          <p:cNvSpPr txBox="1"/>
          <p:nvPr/>
        </p:nvSpPr>
        <p:spPr>
          <a:xfrm>
            <a:off x="943509" y="1257141"/>
            <a:ext cx="864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등분산성 검사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ACCB9A74-04D3-5A17-A26D-0133FB00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4" y="2162128"/>
            <a:ext cx="11779451" cy="29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A4C2D3-7A3C-57B0-7446-B316E147B5E5}"/>
              </a:ext>
            </a:extLst>
          </p:cNvPr>
          <p:cNvSpPr txBox="1"/>
          <p:nvPr/>
        </p:nvSpPr>
        <p:spPr>
          <a:xfrm>
            <a:off x="313005" y="5544697"/>
            <a:ext cx="118352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⇒ </a:t>
            </a:r>
            <a:r>
              <a:rPr lang="en" altLang="ko-Kore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p-value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0.05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큰 ‘</a:t>
            </a:r>
            <a:r>
              <a:rPr lang="en" altLang="ko-Kore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‘</a:t>
            </a:r>
            <a:r>
              <a:rPr lang="en" altLang="ko-Kore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Happiness levels’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등분산성이 있다고 할 수 있음</a:t>
            </a:r>
            <a:endParaRPr lang="en-US" altLang="ko-KR" sz="1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" altLang="ko-Kore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p-value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0.05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작은 ‘</a:t>
            </a:r>
            <a:r>
              <a:rPr lang="en" altLang="ko-Kore-K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Life expectancy(years)’, ‘Pollution(Index score)’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등분산성이 없다고 할 수 있음</a:t>
            </a:r>
            <a:endParaRPr kumimoji="1" lang="ko-Kore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384202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C8D0-0483-216F-67B2-C04C8719C5A7}"/>
              </a:ext>
            </a:extLst>
          </p:cNvPr>
          <p:cNvSpPr txBox="1"/>
          <p:nvPr/>
        </p:nvSpPr>
        <p:spPr>
          <a:xfrm>
            <a:off x="943509" y="1257141"/>
            <a:ext cx="864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1)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산점도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분포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0D89B-EC41-86B1-54BB-8954ECE4944D}"/>
              </a:ext>
            </a:extLst>
          </p:cNvPr>
          <p:cNvSpPr txBox="1"/>
          <p:nvPr/>
        </p:nvSpPr>
        <p:spPr>
          <a:xfrm>
            <a:off x="289763" y="703143"/>
            <a:ext cx="9690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dirty="0">
                <a:effectLst/>
                <a:latin typeface="Helvetica Neue" panose="02000503000000020004" pitchFamily="2" charset="0"/>
              </a:rPr>
              <a:t>③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‘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분석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5915AD7D-CCD1-CFFB-F911-070C47B3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"/>
          <a:stretch/>
        </p:blipFill>
        <p:spPr bwMode="auto">
          <a:xfrm>
            <a:off x="1790164" y="1693063"/>
            <a:ext cx="8524344" cy="51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5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</a:t>
            </a:r>
            <a:r>
              <a:rPr kumimoji="1" lang="ko-KR" altLang="en-US" dirty="0" err="1"/>
              <a:t>전처리</a:t>
            </a:r>
            <a:b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food</a:t>
            </a:r>
            <a:endParaRPr kumimoji="1" lang="ko-KR" altLang="en-US" dirty="0"/>
          </a:p>
        </p:txBody>
      </p:sp>
      <p:pic>
        <p:nvPicPr>
          <p:cNvPr id="5" name="내용 개체 틀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98FB642-C8F8-2417-219F-A13BE8628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07196"/>
            <a:ext cx="10515600" cy="1988195"/>
          </a:xfrm>
        </p:spPr>
      </p:pic>
    </p:spTree>
    <p:extLst>
      <p:ext uri="{BB962C8B-B14F-4D97-AF65-F5344CB8AC3E}">
        <p14:creationId xmlns:p14="http://schemas.microsoft.com/office/powerpoint/2010/main" val="1290257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C8D0-0483-216F-67B2-C04C8719C5A7}"/>
              </a:ext>
            </a:extLst>
          </p:cNvPr>
          <p:cNvSpPr txBox="1"/>
          <p:nvPr/>
        </p:nvSpPr>
        <p:spPr>
          <a:xfrm>
            <a:off x="943509" y="1257141"/>
            <a:ext cx="864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1)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산점도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분포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4C2D3-7A3C-57B0-7446-B316E147B5E5}"/>
              </a:ext>
            </a:extLst>
          </p:cNvPr>
          <p:cNvSpPr txBox="1"/>
          <p:nvPr/>
        </p:nvSpPr>
        <p:spPr>
          <a:xfrm>
            <a:off x="974244" y="6154857"/>
            <a:ext cx="9573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⇒ </a:t>
            </a:r>
            <a:r>
              <a:rPr lang="en" altLang="ko-Kore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분포가 뚜렷하지 않아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상관계수 검정 진행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0D89B-EC41-86B1-54BB-8954ECE4944D}"/>
              </a:ext>
            </a:extLst>
          </p:cNvPr>
          <p:cNvSpPr txBox="1"/>
          <p:nvPr/>
        </p:nvSpPr>
        <p:spPr>
          <a:xfrm>
            <a:off x="289763" y="703143"/>
            <a:ext cx="9690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dirty="0">
                <a:effectLst/>
                <a:latin typeface="Helvetica Neue" panose="02000503000000020004" pitchFamily="2" charset="0"/>
              </a:rPr>
              <a:t>③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‘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분석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5915AD7D-CCD1-CFFB-F911-070C47B3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52" y="1826170"/>
            <a:ext cx="5441493" cy="338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8FA16-DEEB-4B4A-9BE6-9A8BEB9890D1}"/>
              </a:ext>
            </a:extLst>
          </p:cNvPr>
          <p:cNvSpPr txBox="1"/>
          <p:nvPr/>
        </p:nvSpPr>
        <p:spPr>
          <a:xfrm>
            <a:off x="154451" y="5289681"/>
            <a:ext cx="11883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점들의 분포가 비교적 왼쪽 중반부에서 오른쪽 하단으로 하강하는 대각선 형태를 볼 수 있음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ko-Kore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나타내는 </a:t>
            </a:r>
            <a:r>
              <a:rPr lang="en" altLang="ko-Kore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축의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1.0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사이에는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이상의 </a:t>
            </a:r>
            <a:r>
              <a:rPr lang="en" altLang="ko-Kore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Undernourished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점들이 밀집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9664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C8D0-0483-216F-67B2-C04C8719C5A7}"/>
              </a:ext>
            </a:extLst>
          </p:cNvPr>
          <p:cNvSpPr txBox="1"/>
          <p:nvPr/>
        </p:nvSpPr>
        <p:spPr>
          <a:xfrm>
            <a:off x="943509" y="1257141"/>
            <a:ext cx="864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피어슨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상관계수 검정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4C2D3-7A3C-57B0-7446-B316E147B5E5}"/>
              </a:ext>
            </a:extLst>
          </p:cNvPr>
          <p:cNvSpPr txBox="1"/>
          <p:nvPr/>
        </p:nvSpPr>
        <p:spPr>
          <a:xfrm>
            <a:off x="424412" y="5684118"/>
            <a:ext cx="1134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⇒ 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water'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간에는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유의미한 선형 관계가 있음</a:t>
            </a:r>
            <a:endParaRPr kumimoji="1" lang="ko-Kore-KR" altLang="en-US" sz="24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0D89B-EC41-86B1-54BB-8954ECE4944D}"/>
              </a:ext>
            </a:extLst>
          </p:cNvPr>
          <p:cNvSpPr txBox="1"/>
          <p:nvPr/>
        </p:nvSpPr>
        <p:spPr>
          <a:xfrm>
            <a:off x="289763" y="703143"/>
            <a:ext cx="9690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dirty="0">
                <a:effectLst/>
                <a:latin typeface="Helvetica Neue" panose="02000503000000020004" pitchFamily="2" charset="0"/>
              </a:rPr>
              <a:t>③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‘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8FA16-DEEB-4B4A-9BE6-9A8BEB9890D1}"/>
              </a:ext>
            </a:extLst>
          </p:cNvPr>
          <p:cNvSpPr txBox="1"/>
          <p:nvPr/>
        </p:nvSpPr>
        <p:spPr>
          <a:xfrm>
            <a:off x="7028978" y="4432500"/>
            <a:ext cx="4816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0.05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작으므로</a:t>
            </a:r>
            <a:endParaRPr lang="en-US" altLang="ko-KR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ko-KR" alt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귀무가설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기각</a:t>
            </a:r>
            <a:endParaRPr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6175F-0873-A6C4-910B-0AD1655CFCDD}"/>
              </a:ext>
            </a:extLst>
          </p:cNvPr>
          <p:cNvSpPr txBox="1"/>
          <p:nvPr/>
        </p:nvSpPr>
        <p:spPr>
          <a:xfrm>
            <a:off x="536861" y="2130012"/>
            <a:ext cx="11118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정규성과 등분산성을 모두 만족하는 변수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ko-Kore-KR" sz="2400" i="0" u="none" strike="noStrike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Cost of a bottle of water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B731710F-2214-9AB0-D6BA-39FDCD010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347" b="55561"/>
          <a:stretch/>
        </p:blipFill>
        <p:spPr bwMode="auto">
          <a:xfrm>
            <a:off x="582856" y="3195268"/>
            <a:ext cx="1102628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1C2DF315-FEBA-3A47-91DA-D7B20BD925C5}"/>
              </a:ext>
            </a:extLst>
          </p:cNvPr>
          <p:cNvSpPr/>
          <p:nvPr/>
        </p:nvSpPr>
        <p:spPr>
          <a:xfrm>
            <a:off x="4388628" y="3769281"/>
            <a:ext cx="581891" cy="653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A2E91-B882-FAE4-B3F1-3D8B0B73F264}"/>
              </a:ext>
            </a:extLst>
          </p:cNvPr>
          <p:cNvSpPr txBox="1"/>
          <p:nvPr/>
        </p:nvSpPr>
        <p:spPr>
          <a:xfrm>
            <a:off x="3460329" y="4517333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음의 상관관계</a:t>
            </a:r>
            <a:endParaRPr lang="en-US" altLang="ko-KR" sz="2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1EE3A2D5-56A9-FBAD-2381-BE304D12B0C1}"/>
              </a:ext>
            </a:extLst>
          </p:cNvPr>
          <p:cNvSpPr/>
          <p:nvPr/>
        </p:nvSpPr>
        <p:spPr>
          <a:xfrm>
            <a:off x="9146067" y="3755059"/>
            <a:ext cx="581891" cy="653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F081C73-7482-98BD-9A2C-5F3C0A78BA9E}"/>
              </a:ext>
            </a:extLst>
          </p:cNvPr>
          <p:cNvSpPr/>
          <p:nvPr/>
        </p:nvSpPr>
        <p:spPr>
          <a:xfrm>
            <a:off x="346955" y="2941328"/>
            <a:ext cx="11555282" cy="248885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7381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43478B-8E03-C8BA-8AB1-EF6F3EC9C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9153" cy="70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kumimoji="1" lang="en-US" altLang="ko-KR" sz="1800" dirty="0"/>
              <a:t>7.</a:t>
            </a:r>
            <a:r>
              <a:rPr kumimoji="1" lang="ko-KR" altLang="en-US" sz="1800" dirty="0"/>
              <a:t> </a:t>
            </a:r>
            <a:r>
              <a:rPr lang="ko-KR" altLang="en-US" sz="1800" dirty="0"/>
              <a:t>환경적 요인과 </a:t>
            </a:r>
            <a:r>
              <a:rPr lang="ko-KR" altLang="en-US" sz="1800" dirty="0" err="1"/>
              <a:t>영양결핍률의</a:t>
            </a:r>
            <a:r>
              <a:rPr lang="ko-KR" altLang="en-US" sz="1800" dirty="0"/>
              <a:t> 관계</a:t>
            </a:r>
            <a:endParaRPr lang="ko-Kore-KR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C8D0-0483-216F-67B2-C04C8719C5A7}"/>
              </a:ext>
            </a:extLst>
          </p:cNvPr>
          <p:cNvSpPr txBox="1"/>
          <p:nvPr/>
        </p:nvSpPr>
        <p:spPr>
          <a:xfrm>
            <a:off x="943509" y="1257141"/>
            <a:ext cx="864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3)</a:t>
            </a:r>
            <a:r>
              <a:rPr lang="ko-KR" altLang="en-US" sz="2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선형회귀분석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0D89B-EC41-86B1-54BB-8954ECE4944D}"/>
              </a:ext>
            </a:extLst>
          </p:cNvPr>
          <p:cNvSpPr txBox="1"/>
          <p:nvPr/>
        </p:nvSpPr>
        <p:spPr>
          <a:xfrm>
            <a:off x="289763" y="703143"/>
            <a:ext cx="9690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3200" dirty="0">
                <a:effectLst/>
                <a:latin typeface="Helvetica Neue" panose="02000503000000020004" pitchFamily="2" charset="0"/>
              </a:rPr>
              <a:t>③</a:t>
            </a:r>
            <a:r>
              <a:rPr kumimoji="1" lang="ko-KR" altLang="en-US" sz="3000" dirty="0"/>
              <a:t> 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'Undernourished'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‘</a:t>
            </a:r>
            <a:r>
              <a:rPr lang="en" altLang="ko-Kore-KR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r>
              <a:rPr lang="ko-KR" altLang="en-US" sz="3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분석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51E5074D-BA9D-BCDC-A77D-9FDC91A0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8" y="1717703"/>
            <a:ext cx="8229943" cy="51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33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60D89B-EC41-86B1-54BB-8954ECE4944D}"/>
              </a:ext>
            </a:extLst>
          </p:cNvPr>
          <p:cNvSpPr txBox="1"/>
          <p:nvPr/>
        </p:nvSpPr>
        <p:spPr>
          <a:xfrm>
            <a:off x="512184" y="523213"/>
            <a:ext cx="6822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kumimoji="1" lang="en-US" altLang="ko-KR" sz="3200" dirty="0"/>
              <a:t>7.</a:t>
            </a:r>
            <a:r>
              <a:rPr kumimoji="1" lang="ko-KR" altLang="en-US" sz="3200" dirty="0"/>
              <a:t> </a:t>
            </a:r>
            <a:r>
              <a:rPr lang="ko-KR" altLang="en-US" sz="3200" dirty="0"/>
              <a:t>환경적 요인과 </a:t>
            </a:r>
            <a:r>
              <a:rPr lang="ko-KR" altLang="en-US" sz="3200" dirty="0" err="1"/>
              <a:t>영양결핍률의</a:t>
            </a:r>
            <a:r>
              <a:rPr lang="ko-KR" altLang="en-US" sz="3200" dirty="0"/>
              <a:t> 관계</a:t>
            </a:r>
            <a:endParaRPr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2AC78-A1C8-20A4-94B0-7D9A52EF7F1B}"/>
              </a:ext>
            </a:extLst>
          </p:cNvPr>
          <p:cNvSpPr txBox="1"/>
          <p:nvPr/>
        </p:nvSpPr>
        <p:spPr>
          <a:xfrm>
            <a:off x="512184" y="1318029"/>
            <a:ext cx="1120202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결론 및 시사점</a:t>
            </a:r>
            <a:r>
              <a:rPr lang="en-US" altLang="ko-KR" sz="2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ko-KR" altLang="en-US" sz="2600" b="0" dirty="0">
              <a:effectLst/>
            </a:endParaRPr>
          </a:p>
          <a:p>
            <a:pPr marL="457200" indent="-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</a:t>
            </a:r>
            <a:r>
              <a:rPr lang="en" altLang="ko-Kore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 of a bottle of water’</a:t>
            </a: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영양결핍률은</a:t>
            </a: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음의 상관관계를 보이며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altLang="ko-KR" sz="26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물의 가격이 높을수록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영양결핍률이</a:t>
            </a: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감소하는 경향이 나타남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물의 가격 인하는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영양결핍률을</a:t>
            </a: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낮추는 데 중요한 역할을 할 수 있음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추가적인 연구에서는 다양한 변수를 고려하여 모델을 개선하고 결과의 신뢰성을 높일 필요가 있음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ko-KR" altLang="en-US" sz="2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한계 및 주의사항</a:t>
            </a:r>
            <a:r>
              <a:rPr lang="en-US" altLang="ko-KR" sz="2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ko-KR" altLang="en-US" sz="2600" b="0" dirty="0">
              <a:effectLst/>
            </a:endParaRPr>
          </a:p>
          <a:p>
            <a:pPr marL="457200" indent="-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결과는 관측된 데이터에 기반하며 인과관계를 단정하기에는 한계가 있음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검정 결과의 한계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정규성과 등분산성 검정 결과는 표본 크기 등에 영향을 받을 수 있으며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모델의 한계와 함께 정확한 해석이 요구됨</a:t>
            </a:r>
            <a:r>
              <a:rPr lang="en-US" altLang="ko-KR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07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영양결핍률과</a:t>
            </a:r>
            <a:r>
              <a:rPr lang="ko-KR" altLang="en-US" sz="3600" dirty="0"/>
              <a:t> </a:t>
            </a:r>
            <a:r>
              <a:rPr lang="en" altLang="ko-KR" sz="3600" dirty="0"/>
              <a:t>COVID-19 </a:t>
            </a:r>
            <a:r>
              <a:rPr lang="ko-KR" altLang="en-US" sz="3600" dirty="0" err="1"/>
              <a:t>치명률</a:t>
            </a:r>
            <a:r>
              <a:rPr lang="en-US" altLang="ko-KR" sz="3600" dirty="0"/>
              <a:t>, </a:t>
            </a:r>
            <a:r>
              <a:rPr lang="ko-KR" altLang="en-US" sz="3600" dirty="0"/>
              <a:t>사망률의 관계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3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08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264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8077-5696-B019-3F6E-7AC77792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ko-KR" altLang="en-US" sz="2200" dirty="0" err="1"/>
              <a:t>영양결핍률과</a:t>
            </a:r>
            <a:r>
              <a:rPr lang="ko-KR" altLang="en-US" sz="2200" dirty="0"/>
              <a:t> </a:t>
            </a:r>
            <a:r>
              <a:rPr lang="en" altLang="ko-KR" sz="2200" dirty="0"/>
              <a:t>COVID-19 </a:t>
            </a:r>
            <a:r>
              <a:rPr lang="ko-KR" altLang="en-US" sz="2200" dirty="0" err="1"/>
              <a:t>치명률</a:t>
            </a:r>
            <a:r>
              <a:rPr lang="en-US" altLang="ko-KR" sz="2200" dirty="0"/>
              <a:t>, </a:t>
            </a:r>
            <a:r>
              <a:rPr lang="ko-KR" altLang="en-US" sz="2200" dirty="0"/>
              <a:t>사망률의 관계</a:t>
            </a:r>
            <a:br>
              <a:rPr lang="ko-KR" altLang="en-US" sz="2200" dirty="0"/>
            </a:br>
            <a:endParaRPr kumimoji="1"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EB8D5-22F7-A105-BD48-9910642D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6255" y="5431454"/>
            <a:ext cx="6769935" cy="3207258"/>
          </a:xfrm>
        </p:spPr>
        <p:txBody>
          <a:bodyPr anchor="t">
            <a:normAutofit/>
          </a:bodyPr>
          <a:lstStyle/>
          <a:p>
            <a:r>
              <a:rPr lang="ko-KR" altLang="en-US" sz="1000" dirty="0"/>
              <a:t>정규성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Undernourished): Statistic=0.7893, p-value=0.00000000000012983348 </a:t>
            </a:r>
          </a:p>
          <a:p>
            <a:r>
              <a:rPr lang="ko-KR" altLang="en-US" sz="1000" dirty="0"/>
              <a:t>정규성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Confirmed): Statistic=0.8204, p-value=0.00000000000179627016 </a:t>
            </a:r>
          </a:p>
          <a:p>
            <a:r>
              <a:rPr lang="en" altLang="ko-KR" sz="1000" dirty="0" err="1"/>
              <a:t>Levene</a:t>
            </a:r>
            <a:r>
              <a:rPr lang="en" altLang="ko-KR" sz="1000" dirty="0"/>
              <a:t> </a:t>
            </a:r>
            <a:r>
              <a:rPr lang="ko-KR" altLang="en-US" sz="1000" dirty="0"/>
              <a:t>등분산성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Confirmed): Statistic=68.0083, p-value=0.00000000000000486757 </a:t>
            </a:r>
          </a:p>
          <a:p>
            <a:r>
              <a:rPr lang="en" altLang="ko-KR" sz="1000" dirty="0" err="1"/>
              <a:t>Fligner</a:t>
            </a:r>
            <a:r>
              <a:rPr lang="en" altLang="ko-KR" sz="1000" dirty="0"/>
              <a:t> </a:t>
            </a:r>
            <a:r>
              <a:rPr lang="ko-KR" altLang="en-US" sz="1000" dirty="0"/>
              <a:t>등분산성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Confirmed): Statistic=95.6167, p-value=0.00000000000000000000 </a:t>
            </a:r>
          </a:p>
          <a:p>
            <a:r>
              <a:rPr lang="en" altLang="ko-KR" sz="1000" dirty="0"/>
              <a:t>Spearman </a:t>
            </a:r>
            <a:r>
              <a:rPr lang="ko-KR" altLang="en-US" sz="1000" dirty="0"/>
              <a:t>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Confirmed): </a:t>
            </a:r>
            <a:r>
              <a:rPr lang="ko-KR" altLang="en-US" sz="1000" dirty="0"/>
              <a:t>상관계수</a:t>
            </a:r>
            <a:r>
              <a:rPr lang="en-US" altLang="ko-KR" sz="1000" dirty="0"/>
              <a:t>=-0.6184, </a:t>
            </a:r>
            <a:r>
              <a:rPr lang="en" altLang="ko-KR" sz="1000" dirty="0"/>
              <a:t>p</a:t>
            </a:r>
            <a:r>
              <a:rPr lang="en-US" altLang="ko-KR" sz="1000" dirty="0"/>
              <a:t>-</a:t>
            </a:r>
            <a:r>
              <a:rPr lang="en" altLang="ko-KR" sz="1000" dirty="0"/>
              <a:t>value=0.00000000000000001275</a:t>
            </a:r>
            <a:endParaRPr kumimoji="1"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500E0-A526-A3C2-0866-80F86F06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48" y="155366"/>
            <a:ext cx="690043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8077-5696-B019-3F6E-7AC77792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348051" cy="1108946"/>
          </a:xfrm>
        </p:spPr>
        <p:txBody>
          <a:bodyPr anchor="ctr">
            <a:normAutofit/>
          </a:bodyPr>
          <a:lstStyle/>
          <a:p>
            <a:r>
              <a:rPr lang="ko-KR" altLang="en-US" sz="2200" dirty="0" err="1"/>
              <a:t>영양결핍률과</a:t>
            </a:r>
            <a:r>
              <a:rPr lang="ko-KR" altLang="en-US" sz="2200" dirty="0"/>
              <a:t> </a:t>
            </a:r>
            <a:r>
              <a:rPr lang="en" altLang="ko-KR" sz="2200" dirty="0"/>
              <a:t>COVID-19 </a:t>
            </a:r>
            <a:r>
              <a:rPr lang="ko-KR" altLang="en-US" sz="2200" dirty="0" err="1"/>
              <a:t>치명률</a:t>
            </a:r>
            <a:r>
              <a:rPr lang="en-US" altLang="ko-KR" sz="2200" dirty="0"/>
              <a:t>, </a:t>
            </a:r>
            <a:r>
              <a:rPr lang="ko-KR" altLang="en-US" sz="2200" dirty="0"/>
              <a:t>사망률의 관계</a:t>
            </a:r>
            <a:br>
              <a:rPr lang="ko-KR" altLang="en-US" sz="2200" dirty="0"/>
            </a:br>
            <a:endParaRPr kumimoji="1"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EB8D5-22F7-A105-BD48-9910642D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8506" y="5451440"/>
            <a:ext cx="7332989" cy="3207258"/>
          </a:xfrm>
        </p:spPr>
        <p:txBody>
          <a:bodyPr anchor="t">
            <a:normAutofit/>
          </a:bodyPr>
          <a:lstStyle/>
          <a:p>
            <a:r>
              <a:rPr lang="ko-KR" altLang="en-US" sz="1050" dirty="0"/>
              <a:t>정규성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Undernourished): Statistic=0.7893, p-value=0.00000000000012983348 </a:t>
            </a:r>
          </a:p>
          <a:p>
            <a:r>
              <a:rPr lang="ko-KR" altLang="en-US" sz="1050" dirty="0"/>
              <a:t>정규성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Deaths): Statistic=0.7873, p-value=0.00000000000011030987 </a:t>
            </a:r>
          </a:p>
          <a:p>
            <a:r>
              <a:rPr lang="en" altLang="ko-KR" sz="1050" dirty="0" err="1"/>
              <a:t>Levene</a:t>
            </a:r>
            <a:r>
              <a:rPr lang="en" altLang="ko-KR" sz="1050" dirty="0"/>
              <a:t> </a:t>
            </a:r>
            <a:r>
              <a:rPr lang="ko-KR" altLang="en-US" sz="1050" dirty="0"/>
              <a:t>등분산성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Deaths): Statistic=114.3234, p-value=0.00000000000000000000 </a:t>
            </a:r>
          </a:p>
          <a:p>
            <a:r>
              <a:rPr lang="en" altLang="ko-KR" sz="1050" dirty="0" err="1"/>
              <a:t>Fligner</a:t>
            </a:r>
            <a:r>
              <a:rPr lang="en" altLang="ko-KR" sz="1050" dirty="0"/>
              <a:t> </a:t>
            </a:r>
            <a:r>
              <a:rPr lang="ko-KR" altLang="en-US" sz="1050" dirty="0"/>
              <a:t>등분산성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Deaths): Statistic=189.4837, p-value=0.00000000000000000000 </a:t>
            </a:r>
          </a:p>
          <a:p>
            <a:r>
              <a:rPr lang="en" altLang="ko-KR" sz="1050" dirty="0"/>
              <a:t>Spearman </a:t>
            </a:r>
            <a:r>
              <a:rPr lang="ko-KR" altLang="en-US" sz="1050" dirty="0"/>
              <a:t>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Deaths): </a:t>
            </a:r>
            <a:r>
              <a:rPr lang="ko-KR" altLang="en-US" sz="1050" dirty="0"/>
              <a:t>상관계수</a:t>
            </a:r>
            <a:r>
              <a:rPr lang="en-US" altLang="ko-KR" sz="1050" dirty="0"/>
              <a:t>=-0.5689, </a:t>
            </a:r>
            <a:r>
              <a:rPr lang="en" altLang="ko-KR" sz="1050" dirty="0"/>
              <a:t>p-value=0.00000000000001384265</a:t>
            </a:r>
            <a:endParaRPr kumimoji="1"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DC865-AB48-BBFA-7D35-534A0683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657"/>
            <a:ext cx="6087541" cy="44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41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8077-5696-B019-3F6E-7AC77792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232437" cy="1266602"/>
          </a:xfrm>
        </p:spPr>
        <p:txBody>
          <a:bodyPr anchor="ctr">
            <a:normAutofit/>
          </a:bodyPr>
          <a:lstStyle/>
          <a:p>
            <a:r>
              <a:rPr lang="ko-KR" altLang="en-US" sz="2200" dirty="0" err="1"/>
              <a:t>영양결핍률과</a:t>
            </a:r>
            <a:r>
              <a:rPr lang="ko-KR" altLang="en-US" sz="2200" dirty="0"/>
              <a:t> </a:t>
            </a:r>
            <a:r>
              <a:rPr lang="en" altLang="ko-KR" sz="2200" dirty="0"/>
              <a:t>COVID-19 </a:t>
            </a:r>
            <a:r>
              <a:rPr lang="ko-KR" altLang="en-US" sz="2200" dirty="0" err="1"/>
              <a:t>치명률의</a:t>
            </a:r>
            <a:r>
              <a:rPr lang="ko-KR" altLang="en-US" sz="2200" dirty="0"/>
              <a:t> 관계</a:t>
            </a:r>
            <a:br>
              <a:rPr lang="ko-KR" altLang="en-US" sz="2200" dirty="0"/>
            </a:br>
            <a:endParaRPr kumimoji="1"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EB8D5-22F7-A105-BD48-9910642D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6466" y="5450744"/>
            <a:ext cx="6523693" cy="3094167"/>
          </a:xfrm>
        </p:spPr>
        <p:txBody>
          <a:bodyPr anchor="t">
            <a:normAutofit/>
          </a:bodyPr>
          <a:lstStyle/>
          <a:p>
            <a:r>
              <a:rPr lang="ko-KR" altLang="en-US" sz="1050" dirty="0"/>
              <a:t>정규성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Undernourished): Statistic=0.7893, p-value=0.00000000000012983348 </a:t>
            </a:r>
          </a:p>
          <a:p>
            <a:r>
              <a:rPr lang="ko-KR" altLang="en-US" sz="1050" dirty="0"/>
              <a:t>정규성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Active): Statistic=0.4380, p-value=0.00000000000000000000 </a:t>
            </a:r>
          </a:p>
          <a:p>
            <a:r>
              <a:rPr lang="en" altLang="ko-KR" sz="1050" dirty="0" err="1"/>
              <a:t>Levene</a:t>
            </a:r>
            <a:r>
              <a:rPr lang="en" altLang="ko-KR" sz="1050" dirty="0"/>
              <a:t> </a:t>
            </a:r>
            <a:r>
              <a:rPr lang="ko-KR" altLang="en-US" sz="1050" dirty="0"/>
              <a:t>등분산성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Active): Statistic=99.0013, p-value=0.00000000000000000002 </a:t>
            </a:r>
          </a:p>
          <a:p>
            <a:r>
              <a:rPr lang="en" altLang="ko-KR" sz="1050" dirty="0" err="1"/>
              <a:t>Fligner</a:t>
            </a:r>
            <a:r>
              <a:rPr lang="en" altLang="ko-KR" sz="1050" dirty="0"/>
              <a:t> </a:t>
            </a:r>
            <a:r>
              <a:rPr lang="ko-KR" altLang="en-US" sz="1050" dirty="0"/>
              <a:t>등분산성 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Active): Statistic=159.4200, p-value=0.00000000000000000000 </a:t>
            </a:r>
          </a:p>
          <a:p>
            <a:r>
              <a:rPr lang="en" altLang="ko-KR" sz="1050" dirty="0"/>
              <a:t>Spearman </a:t>
            </a:r>
            <a:r>
              <a:rPr lang="ko-KR" altLang="en-US" sz="1050" dirty="0"/>
              <a:t>검정 결과 </a:t>
            </a:r>
            <a:r>
              <a:rPr lang="en-US" altLang="ko-KR" sz="1050" dirty="0"/>
              <a:t>(</a:t>
            </a:r>
            <a:r>
              <a:rPr lang="en" altLang="ko-KR" sz="1050" dirty="0"/>
              <a:t>Active): </a:t>
            </a:r>
            <a:r>
              <a:rPr lang="ko-KR" altLang="en-US" sz="1050" dirty="0"/>
              <a:t>상관계수</a:t>
            </a:r>
            <a:r>
              <a:rPr lang="en-US" altLang="ko-KR" sz="1050" dirty="0"/>
              <a:t>=-0.5488, </a:t>
            </a:r>
            <a:r>
              <a:rPr lang="en" altLang="ko-KR" sz="1050" dirty="0"/>
              <a:t>p-value=0.00000000000017284293</a:t>
            </a:r>
            <a:endParaRPr kumimoji="1"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46408D-D047-2031-3AB0-C40819E4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32" y="0"/>
            <a:ext cx="6827868" cy="52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8077-5696-B019-3F6E-7AC77792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232437" cy="1266602"/>
          </a:xfrm>
        </p:spPr>
        <p:txBody>
          <a:bodyPr anchor="ctr">
            <a:normAutofit/>
          </a:bodyPr>
          <a:lstStyle/>
          <a:p>
            <a:r>
              <a:rPr lang="ko-KR" altLang="en-US" sz="2200" dirty="0" err="1"/>
              <a:t>영양결핍률과</a:t>
            </a:r>
            <a:r>
              <a:rPr lang="ko-KR" altLang="en-US" sz="2200" dirty="0"/>
              <a:t> 비만율의 관계</a:t>
            </a:r>
            <a:br>
              <a:rPr lang="ko-KR" altLang="en-US" sz="2200" dirty="0"/>
            </a:br>
            <a:endParaRPr kumimoji="1"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EB8D5-22F7-A105-BD48-9910642D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6466" y="5187985"/>
            <a:ext cx="6523693" cy="309416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000" dirty="0"/>
              <a:t>정규성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Undernourished): Statistic=0.7893, p-value=0.00000000000012983348 </a:t>
            </a:r>
          </a:p>
          <a:p>
            <a:pPr>
              <a:lnSpc>
                <a:spcPct val="100000"/>
              </a:lnSpc>
            </a:pPr>
            <a:r>
              <a:rPr lang="ko-KR" altLang="en-US" sz="1000" dirty="0"/>
              <a:t>정규성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Obesity): Statistic=0.9333, p-value=0.00000127858925225155 </a:t>
            </a:r>
          </a:p>
          <a:p>
            <a:pPr>
              <a:lnSpc>
                <a:spcPct val="100000"/>
              </a:lnSpc>
            </a:pPr>
            <a:r>
              <a:rPr lang="en" altLang="ko-KR" sz="1000" dirty="0" err="1"/>
              <a:t>Levene</a:t>
            </a:r>
            <a:r>
              <a:rPr lang="en" altLang="ko-KR" sz="1000" dirty="0"/>
              <a:t> </a:t>
            </a:r>
            <a:r>
              <a:rPr lang="ko-KR" altLang="en-US" sz="1000" dirty="0"/>
              <a:t>등분산성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Obesity): Statistic=0.0834, p-value=0.77287661809139818203 </a:t>
            </a:r>
          </a:p>
          <a:p>
            <a:pPr>
              <a:lnSpc>
                <a:spcPct val="100000"/>
              </a:lnSpc>
            </a:pPr>
            <a:r>
              <a:rPr lang="en" altLang="ko-KR" sz="1000" dirty="0" err="1"/>
              <a:t>Fligner</a:t>
            </a:r>
            <a:r>
              <a:rPr lang="en" altLang="ko-KR" sz="1000" dirty="0"/>
              <a:t> </a:t>
            </a:r>
            <a:r>
              <a:rPr lang="ko-KR" altLang="en-US" sz="1000" dirty="0"/>
              <a:t>등분산성 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Obesity): Statistic=0.2724, p-value=0.60171574891311285782 </a:t>
            </a:r>
          </a:p>
          <a:p>
            <a:pPr>
              <a:lnSpc>
                <a:spcPct val="100000"/>
              </a:lnSpc>
            </a:pPr>
            <a:r>
              <a:rPr lang="en" altLang="ko-KR" sz="1000" dirty="0"/>
              <a:t>Spearman </a:t>
            </a:r>
            <a:r>
              <a:rPr lang="ko-KR" altLang="en-US" sz="1000" dirty="0"/>
              <a:t>검정 결과 </a:t>
            </a:r>
            <a:r>
              <a:rPr lang="en-US" altLang="ko-KR" sz="1000" dirty="0"/>
              <a:t>(</a:t>
            </a:r>
            <a:r>
              <a:rPr lang="en" altLang="ko-KR" sz="1000" dirty="0"/>
              <a:t>Obesity): </a:t>
            </a:r>
            <a:r>
              <a:rPr lang="ko-KR" altLang="en-US" sz="1000" dirty="0"/>
              <a:t>상관계수</a:t>
            </a:r>
            <a:r>
              <a:rPr lang="en-US" altLang="ko-KR" sz="1000" dirty="0"/>
              <a:t>=-0.6572, </a:t>
            </a:r>
            <a:r>
              <a:rPr lang="en" altLang="ko-KR" sz="1000" dirty="0"/>
              <a:t>p-value=0.00000000000000000002</a:t>
            </a:r>
            <a:endParaRPr kumimoji="1"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0D164-DD0E-546E-3D8A-971EA298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326" y="0"/>
            <a:ext cx="6521674" cy="49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BAE6F-8BE1-15F4-80ED-E67E1B8BE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344104"/>
            <a:ext cx="12002814" cy="1325563"/>
          </a:xfrm>
        </p:spPr>
        <p:txBody>
          <a:bodyPr/>
          <a:lstStyle/>
          <a:p>
            <a:r>
              <a:rPr lang="ko-KR" altLang="en-US" sz="4400" dirty="0" err="1"/>
              <a:t>영양결핍률과</a:t>
            </a:r>
            <a:r>
              <a:rPr lang="ko-KR" altLang="en-US" sz="4400" dirty="0"/>
              <a:t> </a:t>
            </a:r>
            <a:r>
              <a:rPr lang="en" altLang="ko-KR" sz="4400" dirty="0"/>
              <a:t>COVID-19 </a:t>
            </a:r>
            <a:r>
              <a:rPr lang="ko-KR" altLang="en-US" sz="4400" dirty="0" err="1"/>
              <a:t>치명률</a:t>
            </a:r>
            <a:r>
              <a:rPr lang="en-US" altLang="ko-KR" sz="4400" dirty="0"/>
              <a:t>, </a:t>
            </a:r>
            <a:r>
              <a:rPr lang="ko-KR" altLang="en-US" sz="4400" dirty="0"/>
              <a:t>사망률의 관계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B3CD2-FAF9-F934-70A6-B4030FCA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14" y="1669667"/>
            <a:ext cx="11297771" cy="4924798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통계적 유의성</a:t>
            </a:r>
            <a:br>
              <a:rPr lang="en-US" altLang="ko-KR" sz="1800" dirty="0">
                <a:latin typeface="Söhne"/>
              </a:rPr>
            </a:br>
            <a:r>
              <a:rPr lang="en-US" altLang="ko-KR" sz="1800" dirty="0">
                <a:latin typeface="Söhne"/>
              </a:rPr>
              <a:t>-</a:t>
            </a:r>
            <a:r>
              <a:rPr lang="ko-KR" altLang="en-US" sz="1800" dirty="0"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상관계수와 </a:t>
            </a:r>
            <a:r>
              <a:rPr lang="en" altLang="ko-KR" sz="1800" b="1" i="0" dirty="0">
                <a:effectLst/>
                <a:latin typeface="Söhne"/>
              </a:rPr>
              <a:t>P-value:</a:t>
            </a:r>
            <a:r>
              <a:rPr lang="en" altLang="ko-KR" sz="1800" b="0" i="0" dirty="0">
                <a:effectLst/>
                <a:latin typeface="Söhne"/>
              </a:rPr>
              <a:t> </a:t>
            </a:r>
            <a:r>
              <a:rPr lang="ko-KR" altLang="en-US" sz="1800" b="0" i="0" dirty="0">
                <a:effectLst/>
                <a:latin typeface="Söhne"/>
              </a:rPr>
              <a:t>분석에서 사용된 상관계수 및 </a:t>
            </a:r>
            <a:r>
              <a:rPr lang="en" altLang="ko-KR" sz="1800" b="0" i="0" dirty="0">
                <a:effectLst/>
                <a:latin typeface="Söhne"/>
              </a:rPr>
              <a:t>P-value </a:t>
            </a:r>
            <a:r>
              <a:rPr lang="ko-KR" altLang="en-US" sz="1800" b="0" i="0" dirty="0">
                <a:effectLst/>
                <a:latin typeface="Söhne"/>
              </a:rPr>
              <a:t>모두 유의수준에서 통계적으로 의미 있음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예상과 다른 결과</a:t>
            </a:r>
            <a:br>
              <a:rPr lang="en-US" altLang="ko-KR" sz="1800" b="1" i="0" dirty="0">
                <a:effectLst/>
                <a:latin typeface="Söhne"/>
              </a:rPr>
            </a:br>
            <a:r>
              <a:rPr lang="en-US" altLang="ko-KR" sz="1800" b="1" i="0" dirty="0">
                <a:effectLst/>
                <a:latin typeface="Söhne"/>
              </a:rPr>
              <a:t>-</a:t>
            </a:r>
            <a:r>
              <a:rPr lang="ko-KR" altLang="en-US" sz="1800" b="1" i="0" dirty="0">
                <a:effectLst/>
                <a:latin typeface="Söhne"/>
              </a:rPr>
              <a:t> </a:t>
            </a:r>
            <a:r>
              <a:rPr lang="ko-KR" altLang="en-US" sz="1800" b="1" i="0" dirty="0" err="1">
                <a:effectLst/>
                <a:latin typeface="Söhne"/>
              </a:rPr>
              <a:t>영양결핍률과</a:t>
            </a:r>
            <a:r>
              <a:rPr lang="ko-KR" altLang="en-US" sz="1800" b="1" i="0" dirty="0">
                <a:effectLst/>
                <a:latin typeface="Söhne"/>
              </a:rPr>
              <a:t> </a:t>
            </a:r>
            <a:r>
              <a:rPr lang="en" altLang="ko-KR" sz="1800" b="1" i="0" dirty="0">
                <a:effectLst/>
                <a:latin typeface="Söhne"/>
              </a:rPr>
              <a:t>COVID-19:</a:t>
            </a:r>
            <a:r>
              <a:rPr lang="en" altLang="ko-KR" sz="1800" b="0" i="0" dirty="0">
                <a:effectLst/>
                <a:latin typeface="Söhne"/>
              </a:rPr>
              <a:t> </a:t>
            </a:r>
            <a:r>
              <a:rPr lang="ko-KR" altLang="en-US" sz="1800" b="0" i="0" dirty="0">
                <a:effectLst/>
                <a:latin typeface="Söhne"/>
              </a:rPr>
              <a:t>예상과는 정반대의 결과가 도출됨</a:t>
            </a:r>
            <a:r>
              <a:rPr lang="en-US" altLang="ko-KR" sz="1800" b="0" i="0" dirty="0">
                <a:effectLst/>
                <a:latin typeface="Söhne"/>
              </a:rPr>
              <a:t>. </a:t>
            </a:r>
            <a:r>
              <a:rPr lang="ko-KR" altLang="en-US" sz="1800" b="0" i="0" dirty="0">
                <a:effectLst/>
                <a:latin typeface="Söhne"/>
              </a:rPr>
              <a:t>추가로</a:t>
            </a:r>
            <a:r>
              <a:rPr lang="en-US" altLang="ko-KR" sz="1800" b="0" i="0" dirty="0">
                <a:effectLst/>
                <a:latin typeface="Söhne"/>
              </a:rPr>
              <a:t>, </a:t>
            </a:r>
            <a:r>
              <a:rPr lang="ko-KR" altLang="en-US" sz="1800" b="0" i="0" dirty="0" err="1">
                <a:effectLst/>
                <a:latin typeface="Söhne"/>
              </a:rPr>
              <a:t>영양결핍률과</a:t>
            </a:r>
            <a:r>
              <a:rPr lang="ko-KR" altLang="en-US" sz="1800" b="0" i="0" dirty="0">
                <a:effectLst/>
                <a:latin typeface="Söhne"/>
              </a:rPr>
              <a:t> 관계가 있는 비만율을 </a:t>
            </a:r>
            <a:r>
              <a:rPr lang="en" altLang="ko-KR" sz="1800" b="0" i="0" dirty="0">
                <a:effectLst/>
                <a:latin typeface="Söhne"/>
              </a:rPr>
              <a:t>COVID-19 </a:t>
            </a:r>
            <a:r>
              <a:rPr lang="ko-KR" altLang="en-US" sz="1800" b="0" i="0" dirty="0">
                <a:effectLst/>
                <a:latin typeface="Söhne"/>
              </a:rPr>
              <a:t>수치와 비교하기로 함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결론 및 시사점</a:t>
            </a:r>
            <a:br>
              <a:rPr lang="en-US" altLang="ko-KR" sz="1800" b="1" i="0" dirty="0">
                <a:effectLst/>
                <a:latin typeface="Söhne"/>
              </a:rPr>
            </a:br>
            <a:r>
              <a:rPr lang="en-US" altLang="ko-KR" sz="1800" b="1" i="0" dirty="0">
                <a:effectLst/>
                <a:latin typeface="Söhne"/>
              </a:rPr>
              <a:t>-</a:t>
            </a:r>
            <a:r>
              <a:rPr lang="ko-KR" altLang="en-US" sz="1800" b="1" i="0" dirty="0">
                <a:effectLst/>
                <a:latin typeface="Söhne"/>
              </a:rPr>
              <a:t> 비만과 영양결핍의 중요성</a:t>
            </a:r>
            <a:r>
              <a:rPr lang="en-US" altLang="ko-KR" sz="1800" b="1" i="0" dirty="0">
                <a:effectLst/>
                <a:latin typeface="Söhne"/>
              </a:rPr>
              <a:t>:</a:t>
            </a:r>
            <a:r>
              <a:rPr lang="ko-KR" altLang="en-US" sz="1800" b="0" i="0" dirty="0">
                <a:effectLst/>
                <a:latin typeface="Söhne"/>
              </a:rPr>
              <a:t> 비만과 영양결핍은 </a:t>
            </a:r>
            <a:r>
              <a:rPr lang="en" altLang="ko-KR" sz="1800" b="0" i="0" dirty="0">
                <a:effectLst/>
                <a:latin typeface="Söhne"/>
              </a:rPr>
              <a:t>COVID-19 </a:t>
            </a:r>
            <a:r>
              <a:rPr lang="ko-KR" altLang="en-US" sz="1800" b="0" i="0" dirty="0">
                <a:effectLst/>
                <a:latin typeface="Söhne"/>
              </a:rPr>
              <a:t>확진 및 사망과 밀접한 관련이 있음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  <a:br>
              <a:rPr lang="en-US" altLang="ko-KR" sz="1800" b="0" i="0" dirty="0">
                <a:effectLst/>
                <a:latin typeface="Söhne"/>
              </a:rPr>
            </a:br>
            <a:r>
              <a:rPr lang="en-US" altLang="ko-KR" sz="1800" b="0" i="0" dirty="0">
                <a:effectLst/>
                <a:latin typeface="Söhne"/>
              </a:rPr>
              <a:t>-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영양 상태 유지와 비만 예방의 중요성</a:t>
            </a:r>
            <a:r>
              <a:rPr lang="en-US" altLang="ko-KR" sz="1800" b="1" i="0" dirty="0">
                <a:effectLst/>
                <a:latin typeface="Söhne"/>
              </a:rPr>
              <a:t>:</a:t>
            </a:r>
            <a:r>
              <a:rPr lang="ko-KR" altLang="en-US" sz="1800" b="0" i="0" dirty="0">
                <a:effectLst/>
                <a:latin typeface="Söhne"/>
              </a:rPr>
              <a:t> 정상적인 영양 상태 유지 및 비만 예방은 </a:t>
            </a:r>
            <a:r>
              <a:rPr lang="en" altLang="ko-KR" sz="1800" b="0" i="0" dirty="0">
                <a:effectLst/>
                <a:latin typeface="Söhne"/>
              </a:rPr>
              <a:t>COVID-19</a:t>
            </a:r>
            <a:r>
              <a:rPr lang="ko-KR" altLang="en-US" sz="1800" b="0" i="0" dirty="0">
                <a:effectLst/>
                <a:latin typeface="Söhne"/>
              </a:rPr>
              <a:t>에 대응하는 데 중요한 역할을 할 수 있음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i="0" dirty="0">
                <a:effectLst/>
                <a:latin typeface="Söhne"/>
              </a:rPr>
              <a:t>한계 및 주의사항</a:t>
            </a:r>
            <a:br>
              <a:rPr lang="en-US" altLang="ko-KR" sz="1800" dirty="0">
                <a:latin typeface="Söhne"/>
              </a:rPr>
            </a:br>
            <a:r>
              <a:rPr lang="en-US" altLang="ko-KR" sz="1800" dirty="0">
                <a:latin typeface="Söhne"/>
              </a:rPr>
              <a:t>-</a:t>
            </a:r>
            <a:r>
              <a:rPr lang="ko-KR" altLang="en-US" sz="1800" dirty="0"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데이터 한계</a:t>
            </a:r>
            <a:r>
              <a:rPr lang="en-US" altLang="ko-KR" sz="1800" b="1" i="0" dirty="0">
                <a:effectLst/>
                <a:latin typeface="Söhne"/>
              </a:rPr>
              <a:t>:</a:t>
            </a:r>
            <a:r>
              <a:rPr lang="ko-KR" altLang="en-US" sz="1800" b="0" i="0" dirty="0">
                <a:effectLst/>
                <a:latin typeface="Söhne"/>
              </a:rPr>
              <a:t> 결과는 관측된 데이터에 기반하며 다양한 요인들이 결과에 영향을 미칠 수 있음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  <a:br>
              <a:rPr lang="en-US" altLang="ko-KR" sz="1800" b="0" i="0" dirty="0">
                <a:effectLst/>
                <a:latin typeface="Söhne"/>
              </a:rPr>
            </a:br>
            <a:r>
              <a:rPr lang="en-US" altLang="ko-KR" sz="1800" b="0" i="0" dirty="0">
                <a:effectLst/>
                <a:latin typeface="Söhne"/>
              </a:rPr>
              <a:t>-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b="1" i="0" dirty="0">
                <a:effectLst/>
                <a:latin typeface="Söhne"/>
              </a:rPr>
              <a:t>다양한 요인의 영향</a:t>
            </a:r>
            <a:r>
              <a:rPr lang="en-US" altLang="ko-KR" sz="1800" b="1" i="0" dirty="0">
                <a:effectLst/>
                <a:latin typeface="Söhne"/>
              </a:rPr>
              <a:t>:</a:t>
            </a:r>
            <a:r>
              <a:rPr lang="ko-KR" altLang="en-US" sz="1800" b="0" i="0" dirty="0">
                <a:effectLst/>
                <a:latin typeface="Söhne"/>
              </a:rPr>
              <a:t> 다양한 요인들이 결과에 영향을 미치므로</a:t>
            </a:r>
            <a:r>
              <a:rPr lang="en-US" altLang="ko-KR" sz="1800" b="0" i="0" dirty="0">
                <a:effectLst/>
                <a:latin typeface="Söhne"/>
              </a:rPr>
              <a:t>, </a:t>
            </a:r>
            <a:r>
              <a:rPr lang="ko-KR" altLang="en-US" sz="1800" b="0" i="0" dirty="0">
                <a:effectLst/>
                <a:latin typeface="Söhne"/>
              </a:rPr>
              <a:t>향후 연구에서 이를 고려한 추가적인 분석이 필요</a:t>
            </a:r>
            <a:r>
              <a:rPr lang="en-US" altLang="ko-KR" sz="1800" b="0" i="0" dirty="0"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1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</a:t>
            </a:r>
            <a:r>
              <a:rPr kumimoji="1" lang="ko-KR" altLang="en-US" dirty="0" err="1"/>
              <a:t>전처리</a:t>
            </a:r>
            <a:b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food, life → merge</a:t>
            </a:r>
            <a:endParaRPr kumimoji="1"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4B0694-C818-DD0F-3887-4F4818E7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28" y="2326317"/>
            <a:ext cx="9924143" cy="220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5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6F2-30AD-ECE4-F11E-BFA70740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74" y="3320216"/>
            <a:ext cx="11138647" cy="1325563"/>
          </a:xfrm>
        </p:spPr>
        <p:txBody>
          <a:bodyPr>
            <a:normAutofit/>
          </a:bodyPr>
          <a:lstStyle/>
          <a:p>
            <a:r>
              <a:rPr lang="en" altLang="ko-Kore-KR" sz="3600" dirty="0"/>
              <a:t>Happiness levels</a:t>
            </a:r>
            <a:r>
              <a:rPr lang="ko-KR" altLang="en-US" sz="3600" dirty="0"/>
              <a:t>에 가장 큰 영향을 미치는 요인 분석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2EF3-519C-7CE3-2F89-F4E6FB48691F}"/>
              </a:ext>
            </a:extLst>
          </p:cNvPr>
          <p:cNvSpPr txBox="1"/>
          <p:nvPr/>
        </p:nvSpPr>
        <p:spPr>
          <a:xfrm>
            <a:off x="5533184" y="2212220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799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4955</Words>
  <Application>Microsoft Office PowerPoint</Application>
  <PresentationFormat>와이드스크린</PresentationFormat>
  <Paragraphs>421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1" baseType="lpstr">
      <vt:lpstr>Apple SD Gothic Neo</vt:lpstr>
      <vt:lpstr>Arial Unicode MS</vt:lpstr>
      <vt:lpstr>BM DoHyeon OTF</vt:lpstr>
      <vt:lpstr>Helvetica Neue</vt:lpstr>
      <vt:lpstr>Inter</vt:lpstr>
      <vt:lpstr>Menlo</vt:lpstr>
      <vt:lpstr>Söhne</vt:lpstr>
      <vt:lpstr>var(--jp-code-font-family)</vt:lpstr>
      <vt:lpstr>맑은 고딕</vt:lpstr>
      <vt:lpstr>Arial</vt:lpstr>
      <vt:lpstr>Wingdings</vt:lpstr>
      <vt:lpstr>Office 테마</vt:lpstr>
      <vt:lpstr>건강한 라이프 스타일과 건강</vt:lpstr>
      <vt:lpstr> 문제 정의</vt:lpstr>
      <vt:lpstr>목차</vt:lpstr>
      <vt:lpstr>데이터 소개  - life</vt:lpstr>
      <vt:lpstr>데이터 전처리 - life</vt:lpstr>
      <vt:lpstr>데이터 소개  -food</vt:lpstr>
      <vt:lpstr>데이터 전처리 - food</vt:lpstr>
      <vt:lpstr>데이터 전처리 - food, life → merge</vt:lpstr>
      <vt:lpstr>Happiness levels에 가장 큰 영향을 미치는 요인 분석</vt:lpstr>
      <vt:lpstr>Happiness levels과 라이프 스타일 요소 간 관계</vt:lpstr>
      <vt:lpstr>Happiness levels VS Cost of bottle of water</vt:lpstr>
      <vt:lpstr>Happiness level VS Pollution</vt:lpstr>
      <vt:lpstr>Happiness levels VS Life expectancy</vt:lpstr>
      <vt:lpstr>비만율과 라이프 스타일 요소들의 관계</vt:lpstr>
      <vt:lpstr>비만율과 라이프 스타일 요소 간 관계</vt:lpstr>
      <vt:lpstr>COVID-19 확진과 비만율의 관계</vt:lpstr>
      <vt:lpstr>PowerPoint 프레젠테이션</vt:lpstr>
      <vt:lpstr>COVID-19 확진과 비만율의 관계</vt:lpstr>
      <vt:lpstr>비만율과 섭취하는 음식 종류의 관계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비만율과 섭취하는 음식 종류의 관계 </vt:lpstr>
      <vt:lpstr>환경적 요인과 섭취하는 음식 종류의 관계</vt:lpstr>
      <vt:lpstr>환경적 요인과 섭취하는 음식 종류의 관계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영양결핍률과 섭취하는 음식 종류의 관계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영양결핍률과 섭취하는 음식 종류의 관계</vt:lpstr>
      <vt:lpstr>환경적 요인과 영양결핍률의 관계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영양결핍률과 COVID-19 치명률, 사망률의 관계</vt:lpstr>
      <vt:lpstr>영양결핍률과 COVID-19 치명률, 사망률의 관계 </vt:lpstr>
      <vt:lpstr>영양결핍률과 COVID-19 치명률, 사망률의 관계 </vt:lpstr>
      <vt:lpstr>영양결핍률과 COVID-19 치명률의 관계 </vt:lpstr>
      <vt:lpstr>영양결핍률과 비만율의 관계 </vt:lpstr>
      <vt:lpstr>영양결핍률과 COVID-19 치명률, 사망률의 관계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박찬규</dc:creator>
  <cp:lastModifiedBy>서장호</cp:lastModifiedBy>
  <cp:revision>25</cp:revision>
  <dcterms:created xsi:type="dcterms:W3CDTF">2023-12-12T17:00:25Z</dcterms:created>
  <dcterms:modified xsi:type="dcterms:W3CDTF">2023-12-12T23:19:15Z</dcterms:modified>
</cp:coreProperties>
</file>